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10"/>
  </p:notesMasterIdLst>
  <p:sldIdLst>
    <p:sldId id="279" r:id="rId3"/>
    <p:sldId id="293" r:id="rId4"/>
    <p:sldId id="271" r:id="rId5"/>
    <p:sldId id="314" r:id="rId6"/>
    <p:sldId id="313" r:id="rId7"/>
    <p:sldId id="312" r:id="rId8"/>
    <p:sldId id="27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white 白底" id="{48273BEF-E86D-1E41-894E-82DC393DEF7E}">
          <p14:sldIdLst>
            <p14:sldId id="279"/>
            <p14:sldId id="293"/>
            <p14:sldId id="271"/>
            <p14:sldId id="314"/>
            <p14:sldId id="313"/>
            <p14:sldId id="312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юдмила" initials="Л" lastIdx="2" clrIdx="0">
    <p:extLst>
      <p:ext uri="{19B8F6BF-5375-455C-9EA6-DF929625EA0E}">
        <p15:presenceInfo xmlns:p15="http://schemas.microsoft.com/office/powerpoint/2012/main" userId="Людмил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6950"/>
    <a:srgbClr val="CACAC8"/>
    <a:srgbClr val="046A38"/>
    <a:srgbClr val="2DC84D"/>
    <a:srgbClr val="FFFFFF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主题样式 1 - 个性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个性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主题样式 1 - 个性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31"/>
  </p:normalViewPr>
  <p:slideViewPr>
    <p:cSldViewPr snapToGrid="0" snapToObjects="1">
      <p:cViewPr varScale="1">
        <p:scale>
          <a:sx n="43" d="100"/>
          <a:sy n="43" d="100"/>
        </p:scale>
        <p:origin x="211" y="77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83628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 вариант – панорама из оупен-спейса.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3C00E1-BEE7-48C3-9AC3-CA3586254EA0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8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5197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733425" y="3359150"/>
            <a:ext cx="22840950" cy="9272588"/>
          </a:xfrm>
          <a:prstGeom prst="rect">
            <a:avLst/>
          </a:prstGeom>
        </p:spPr>
        <p:txBody>
          <a:bodyPr/>
          <a:lstStyle>
            <a:lvl1pPr marL="685800" indent="-685800">
              <a:lnSpc>
                <a:spcPct val="150000"/>
              </a:lnSpc>
              <a:buFont typeface="Arial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97037456"/>
              </p:ext>
            </p:extLst>
          </p:nvPr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章节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DC84D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776506" y="3423684"/>
            <a:ext cx="22841774" cy="920069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776288" y="3424238"/>
            <a:ext cx="10111452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13163550" y="3424238"/>
            <a:ext cx="1045472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12503150" y="2168525"/>
            <a:ext cx="11115675" cy="10455275"/>
          </a:xfrm>
          <a:prstGeom prst="rect">
            <a:avLst/>
          </a:prstGeo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776288" y="3424238"/>
            <a:ext cx="868668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733425" y="2147888"/>
            <a:ext cx="11409363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2758739" y="2147888"/>
            <a:ext cx="10859542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age E 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age D 图+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-1588"/>
            <a:ext cx="24426401" cy="13717588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-59199" y="-1259"/>
            <a:ext cx="24443199" cy="13660746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10691" y="5560397"/>
            <a:ext cx="22841775" cy="1592956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24423573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95718" y="22167"/>
            <a:ext cx="24502401" cy="1369383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776288" y="3424238"/>
            <a:ext cx="9388438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776288" y="2800350"/>
            <a:ext cx="22842537" cy="92297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90" y="12959314"/>
            <a:ext cx="1334010" cy="3175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97037456"/>
              </p:ext>
            </p:extLst>
          </p:nvPr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hank you"/>
          <p:cNvSpPr txBox="1"/>
          <p:nvPr/>
        </p:nvSpPr>
        <p:spPr>
          <a:xfrm>
            <a:off x="782238" y="5041046"/>
            <a:ext cx="1163486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dirty="0">
                <a:solidFill>
                  <a:srgbClr val="2DC84D"/>
                </a:solidFill>
                <a:latin typeface="OPPOSans R" charset="-122"/>
                <a:ea typeface="OPPOSans R" charset="-122"/>
                <a:cs typeface="OPPOSans R" charset="-122"/>
              </a:rPr>
              <a:t>Thank you</a:t>
            </a:r>
            <a:endParaRPr lang="en-US" dirty="0">
              <a:solidFill>
                <a:srgbClr val="2DC84D"/>
              </a:solidFill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01" y="12677574"/>
            <a:ext cx="2377165" cy="565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776506" y="3423684"/>
            <a:ext cx="22841774" cy="920069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charset="-122"/>
                <a:ea typeface="OPPOSans M" charset="-122"/>
                <a:cs typeface="OPPOSans M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733425" y="2147888"/>
            <a:ext cx="11409363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2758739" y="2147888"/>
            <a:ext cx="10859542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charset="-122"/>
                <a:ea typeface="OPPOSans M" charset="-122"/>
                <a:cs typeface="OPPOSans M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24423573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95718" y="22167"/>
            <a:ext cx="24502401" cy="1369383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97037456"/>
              </p:ext>
            </p:extLst>
          </p:nvPr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776288" y="3424238"/>
            <a:ext cx="9388438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776288" y="2800350"/>
            <a:ext cx="22842537" cy="92297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charset="-122"/>
                <a:ea typeface="OPPOSans M" charset="-122"/>
                <a:cs typeface="OPPOSans M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val="147771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горизонтальное фото на полстран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24384000" cy="6726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7"/>
          </p:nvPr>
        </p:nvSpPr>
        <p:spPr>
          <a:xfrm>
            <a:off x="1676400" y="8398043"/>
            <a:ext cx="15320208" cy="4130666"/>
          </a:xfrm>
        </p:spPr>
        <p:txBody>
          <a:bodyPr anchor="t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rgbClr val="323E48"/>
                </a:solidFill>
                <a:latin typeface="+mn-lt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8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lIns="182880" tIns="91440" rIns="182880" bIns="91440"/>
          <a:lstStyle/>
          <a:p>
            <a:fld id="{3D5B848F-D5B3-45B5-AAE0-F1046D4E6CBB}" type="datetime1">
              <a:rPr lang="ru-RU" smtClean="0"/>
              <a:t>01.09.2021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9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lIns="182880" tIns="91440" rIns="182880" bIns="91440"/>
          <a:lstStyle/>
          <a:p>
            <a:r>
              <a:rPr lang="en-US" dirty="0"/>
              <a:t>General Services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0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lIns="182880" tIns="91440" rIns="182880" bIns="91440"/>
          <a:lstStyle/>
          <a:p>
            <a:fld id="{06DE2227-545B-4701-B6F9-8185D95CB4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676400" y="6977045"/>
            <a:ext cx="15320208" cy="1420998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8512" y="12236797"/>
            <a:ext cx="2609088" cy="95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4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01" y="12677574"/>
            <a:ext cx="2377165" cy="5652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76601" y="5189107"/>
            <a:ext cx="4402666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12F2057F-15F5-E144-AA3F-AC697ED73110}" type="datetime1">
              <a:rPr kumimoji="0" lang="zh-CN" altLang="en-US" sz="5000" b="1" i="0" u="none" strike="noStrike" cap="none" spc="0" normalizeH="0" baseline="0" smtClean="0">
                <a:ln>
                  <a:noFill/>
                </a:ln>
                <a:solidFill>
                  <a:srgbClr val="2DC84D"/>
                </a:solidFill>
                <a:effectLst/>
                <a:uFillTx/>
                <a:latin typeface="OPPOSans R" charset="-122"/>
                <a:ea typeface="OPPOSans R" charset="-122"/>
                <a:cs typeface="OPPOSans R" charset="-122"/>
                <a:sym typeface="Helvetica Neue"/>
              </a:rPr>
              <a:pPr marL="0" marR="0" indent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2021/9/1</a:t>
            </a:fld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2DC84D"/>
              </a:solidFill>
              <a:effectLst/>
              <a:uFillTx/>
              <a:latin typeface="OPPOSans R" charset="-122"/>
              <a:ea typeface="OPPOSans R" charset="-122"/>
              <a:cs typeface="OPPOSans R" charset="-122"/>
              <a:sym typeface="Helvetica Neue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6601" y="508993"/>
            <a:ext cx="22841775" cy="1607674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733425" y="3359150"/>
            <a:ext cx="22840950" cy="9272588"/>
          </a:xfrm>
          <a:prstGeom prst="rect">
            <a:avLst/>
          </a:prstGeom>
        </p:spPr>
        <p:txBody>
          <a:bodyPr/>
          <a:lstStyle>
            <a:lvl1pPr marL="685800" indent="-685800">
              <a:lnSpc>
                <a:spcPct val="150000"/>
              </a:lnSpc>
              <a:buFont typeface="Arial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776505" y="627526"/>
            <a:ext cx="22841775" cy="1073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765718" y="12807222"/>
            <a:ext cx="22852564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" name="pg. xx"/>
          <p:cNvSpPr txBox="1"/>
          <p:nvPr userDrawn="1"/>
        </p:nvSpPr>
        <p:spPr>
          <a:xfrm>
            <a:off x="20884725" y="12874289"/>
            <a:ext cx="2733557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00E22F85-807F-CA40-8F16-B425A1EE1DAC}" type="slidenum">
              <a:rPr lang="uk-UA" sz="1200" smtClean="0">
                <a:latin typeface="OPPOSans R" charset="-122"/>
                <a:ea typeface="OPPOSans R" charset="-122"/>
                <a:cs typeface="OPPOSans R" charset="-122"/>
              </a:rPr>
              <a:t>‹#›</a:t>
            </a:fld>
            <a:endParaRPr sz="120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97037456"/>
              </p:ext>
            </p:extLst>
          </p:nvPr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776504" y="3613150"/>
            <a:ext cx="22841775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52" r:id="rId3"/>
    <p:sldLayoutId id="2147483655" r:id="rId4"/>
    <p:sldLayoutId id="2147483661" r:id="rId5"/>
    <p:sldLayoutId id="2147483664" r:id="rId6"/>
    <p:sldLayoutId id="2147483693" r:id="rId7"/>
  </p:sldLayoutIdLst>
  <p:hf sldNum="0" hdr="0" ftr="0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127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190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254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317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381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444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508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571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5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03" y="12981820"/>
            <a:ext cx="1332424" cy="3168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776505" y="627526"/>
            <a:ext cx="22841775" cy="1073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765718" y="12807222"/>
            <a:ext cx="22852564" cy="1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" name="pg. xx"/>
          <p:cNvSpPr txBox="1"/>
          <p:nvPr userDrawn="1"/>
        </p:nvSpPr>
        <p:spPr>
          <a:xfrm>
            <a:off x="20884725" y="12874289"/>
            <a:ext cx="2733557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00E22F85-807F-CA40-8F16-B425A1EE1DAC}" type="slidenum">
              <a:rPr lang="uk-UA" sz="1200" smtClean="0">
                <a:solidFill>
                  <a:srgbClr val="5E5E5E"/>
                </a:solidFill>
                <a:latin typeface="OPPOSans R" charset="-122"/>
                <a:ea typeface="OPPOSans R" charset="-122"/>
                <a:cs typeface="OPPOSans R" charset="-122"/>
              </a:rPr>
              <a:t>‹#›</a:t>
            </a:fld>
            <a:endParaRPr sz="1200" dirty="0">
              <a:solidFill>
                <a:srgbClr val="5E5E5E"/>
              </a:solidFill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28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776504" y="3613150"/>
            <a:ext cx="22841775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80265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hf sldNum="0" hdr="0" ftr="0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2DC84D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127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4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190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0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254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317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381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444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508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571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support.oppo.com/ua/service-center/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5" Type="http://schemas.openxmlformats.org/officeDocument/2006/relationships/hyperlink" Target="https://support.oppo.com/ua/answer/?aid=eu4175" TargetMode="External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upport.oppo.com/ua/answer/?aid=202004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ppo.com/ua/warranty-check/" TargetMode="External"/><Relationship Id="rId7" Type="http://schemas.openxmlformats.org/officeDocument/2006/relationships/hyperlink" Target="https://support.oppo.com/ua/answer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upport.oppo.com/ua/software-update/" TargetMode="External"/><Relationship Id="rId5" Type="http://schemas.openxmlformats.org/officeDocument/2006/relationships/hyperlink" Target="https://support.oppo.com/ua/repair-check/" TargetMode="External"/><Relationship Id="rId4" Type="http://schemas.openxmlformats.org/officeDocument/2006/relationships/hyperlink" Target="https://support.oppo.com/ua/spare-parts-price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hyperlink" Target="https://oppo-ua.custhelp.com/" TargetMode="External"/><Relationship Id="rId2" Type="http://schemas.openxmlformats.org/officeDocument/2006/relationships/hyperlink" Target="mailto:support.ua@oppo.co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hyperlink" Target="https://chat-support.oppo.com/action/oppo/webchat/chatstart" TargetMode="External"/><Relationship Id="rId5" Type="http://schemas.openxmlformats.org/officeDocument/2006/relationships/image" Target="../media/image26.png"/><Relationship Id="rId10" Type="http://schemas.openxmlformats.org/officeDocument/2006/relationships/image" Target="../media/image30.sv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6601" y="233099"/>
            <a:ext cx="22841775" cy="5530299"/>
          </a:xfrm>
        </p:spPr>
        <p:txBody>
          <a:bodyPr/>
          <a:lstStyle/>
          <a:p>
            <a:r>
              <a:rPr kumimoji="1" lang="uk-UA" altLang="zh-CN" sz="8600" dirty="0">
                <a:solidFill>
                  <a:schemeClr val="bg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Сервісне</a:t>
            </a:r>
            <a:br>
              <a:rPr kumimoji="1" lang="uk-UA" altLang="zh-CN" sz="8600" dirty="0">
                <a:solidFill>
                  <a:schemeClr val="bg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</a:br>
            <a:r>
              <a:rPr kumimoji="1" lang="uk-UA" altLang="zh-CN" sz="8600" dirty="0">
                <a:solidFill>
                  <a:schemeClr val="bg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обслуговування </a:t>
            </a:r>
            <a:br>
              <a:rPr kumimoji="1" lang="uk-UA" altLang="zh-CN" sz="8600" dirty="0">
                <a:solidFill>
                  <a:schemeClr val="bg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</a:br>
            <a:r>
              <a:rPr kumimoji="1" lang="uk-UA" altLang="zh-CN" sz="8600" dirty="0">
                <a:solidFill>
                  <a:schemeClr val="bg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ОРРО в Україні</a:t>
            </a:r>
            <a:endParaRPr kumimoji="1" lang="zh-CN" altLang="en-US" sz="8600" dirty="0"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1124" y="0"/>
            <a:ext cx="13852876" cy="1071775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02634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93395" y="0"/>
            <a:ext cx="58478" cy="672645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310344" y="0"/>
            <a:ext cx="58478" cy="672645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A4A6CD-7AD2-4723-AD2B-006FDEAB14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329" y="9012095"/>
            <a:ext cx="11453670" cy="3088315"/>
          </a:xfrm>
          <a:prstGeom prst="rect">
            <a:avLst/>
          </a:prstGeom>
          <a:ln>
            <a:noFill/>
            <a:prstDash val="sysDot"/>
          </a:ln>
        </p:spPr>
      </p:pic>
      <p:pic>
        <p:nvPicPr>
          <p:cNvPr id="12" name="Рисунок 3">
            <a:extLst>
              <a:ext uri="{FF2B5EF4-FFF2-40B4-BE49-F238E27FC236}">
                <a16:creationId xmlns:a16="http://schemas.microsoft.com/office/drawing/2014/main" id="{2C3CA7EA-1DA2-4453-BE1B-3FECBDB4F6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071" y="3911556"/>
            <a:ext cx="11840928" cy="3088314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</p:pic>
      <p:sp>
        <p:nvSpPr>
          <p:cNvPr id="16" name="Місце для тексту 15">
            <a:extLst>
              <a:ext uri="{FF2B5EF4-FFF2-40B4-BE49-F238E27FC236}">
                <a16:creationId xmlns:a16="http://schemas.microsoft.com/office/drawing/2014/main" id="{3E7689E8-24C1-4109-9E3D-8AA144DEFF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65183" y="9519866"/>
            <a:ext cx="10481823" cy="2831067"/>
          </a:xfrm>
          <a:ln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uk-UA" sz="3600" b="1" dirty="0">
                <a:solidFill>
                  <a:schemeClr val="tx1"/>
                </a:solidFill>
                <a:latin typeface="OPPOSans"/>
              </a:rPr>
              <a:t>Адреса</a:t>
            </a:r>
            <a:r>
              <a:rPr lang="en-US" sz="3600" b="1" dirty="0">
                <a:solidFill>
                  <a:schemeClr val="tx1"/>
                </a:solidFill>
                <a:latin typeface="OPPOSans"/>
              </a:rPr>
              <a:t> Breezy Service</a:t>
            </a:r>
            <a:r>
              <a:rPr lang="uk-UA" sz="3600" b="1" dirty="0">
                <a:solidFill>
                  <a:schemeClr val="tx1"/>
                </a:solidFill>
                <a:latin typeface="OPPOSans"/>
              </a:rPr>
              <a:t> в м. Київ: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3000" dirty="0">
                <a:solidFill>
                  <a:schemeClr val="tx1"/>
                </a:solidFill>
                <a:latin typeface="OPPOSans"/>
              </a:rPr>
              <a:t>Провулок Ярослава </a:t>
            </a:r>
            <a:r>
              <a:rPr lang="uk-UA" sz="3000" dirty="0" err="1">
                <a:solidFill>
                  <a:schemeClr val="tx1"/>
                </a:solidFill>
                <a:latin typeface="OPPOSans"/>
              </a:rPr>
              <a:t>Хомова</a:t>
            </a:r>
            <a:r>
              <a:rPr lang="uk-UA" sz="3000" dirty="0">
                <a:solidFill>
                  <a:schemeClr val="tx1"/>
                </a:solidFill>
                <a:latin typeface="OPPOSans"/>
              </a:rPr>
              <a:t>, 3, корпус 8-б, офіс 15 (БЦ "</a:t>
            </a:r>
            <a:r>
              <a:rPr lang="uk-UA" sz="3000" dirty="0" err="1">
                <a:solidFill>
                  <a:schemeClr val="tx1"/>
                </a:solidFill>
                <a:latin typeface="OPPOSans"/>
              </a:rPr>
              <a:t>Інкрістар</a:t>
            </a:r>
            <a:r>
              <a:rPr lang="uk-UA" sz="3000" dirty="0">
                <a:solidFill>
                  <a:schemeClr val="tx1"/>
                </a:solidFill>
                <a:latin typeface="OPPOSans"/>
              </a:rPr>
              <a:t>")</a:t>
            </a:r>
            <a:br>
              <a:rPr lang="uk-UA" sz="3000" dirty="0">
                <a:solidFill>
                  <a:schemeClr val="tx1"/>
                </a:solidFill>
                <a:latin typeface="OPPOSans"/>
              </a:rPr>
            </a:br>
            <a:r>
              <a:rPr lang="uk-UA" sz="3000" dirty="0">
                <a:solidFill>
                  <a:schemeClr val="tx1"/>
                </a:solidFill>
                <a:latin typeface="OPPOSans"/>
              </a:rPr>
              <a:t>Пн-Пт: 09:00 - 18:00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uk-UA" sz="3000" dirty="0">
              <a:solidFill>
                <a:schemeClr val="tx1"/>
              </a:solidFill>
              <a:latin typeface="OPPOSans"/>
            </a:endParaRPr>
          </a:p>
          <a:p>
            <a:pPr>
              <a:lnSpc>
                <a:spcPct val="100000"/>
              </a:lnSpc>
            </a:pPr>
            <a:r>
              <a:rPr lang="uk-UA" sz="3000" b="1" dirty="0">
                <a:solidFill>
                  <a:schemeClr val="tx1"/>
                </a:solidFill>
                <a:latin typeface="OPPOSans"/>
              </a:rPr>
              <a:t>Гаряча лінія: </a:t>
            </a:r>
            <a:r>
              <a:rPr lang="uk-UA" sz="3000" dirty="0">
                <a:solidFill>
                  <a:schemeClr val="tx1"/>
                </a:solidFill>
                <a:latin typeface="OPPOSans"/>
              </a:rPr>
              <a:t>080 020 90 77</a:t>
            </a:r>
          </a:p>
        </p:txBody>
      </p:sp>
      <p:sp>
        <p:nvSpPr>
          <p:cNvPr id="17" name="文本占位符 1">
            <a:extLst>
              <a:ext uri="{FF2B5EF4-FFF2-40B4-BE49-F238E27FC236}">
                <a16:creationId xmlns:a16="http://schemas.microsoft.com/office/drawing/2014/main" id="{BE02F5F9-18D7-4C7E-B1A5-22E3A5F7D95C}"/>
              </a:ext>
            </a:extLst>
          </p:cNvPr>
          <p:cNvSpPr txBox="1">
            <a:spLocks/>
          </p:cNvSpPr>
          <p:nvPr/>
        </p:nvSpPr>
        <p:spPr>
          <a:xfrm>
            <a:off x="513017" y="559312"/>
            <a:ext cx="23870983" cy="134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1pPr>
            <a:lvl2pPr marL="127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4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2pPr>
            <a:lvl3pPr marL="190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3pPr>
            <a:lvl4pPr marL="254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4pPr>
            <a:lvl5pPr marL="317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5pPr>
            <a:lvl6pPr marL="381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6pPr>
            <a:lvl7pPr marL="444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7pPr>
            <a:lvl8pPr marL="508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8pPr>
            <a:lvl9pPr marL="571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9pPr>
          </a:lstStyle>
          <a:p>
            <a:pPr hangingPunct="1"/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Авторизовані сервісні центри ОРРО</a:t>
            </a:r>
            <a:endParaRPr lang="zh-CN" altLang="en-US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4F930C-F010-46A2-A6FD-659C1787D33E}"/>
              </a:ext>
            </a:extLst>
          </p:cNvPr>
          <p:cNvSpPr txBox="1"/>
          <p:nvPr/>
        </p:nvSpPr>
        <p:spPr>
          <a:xfrm>
            <a:off x="13065184" y="1900894"/>
            <a:ext cx="10481823" cy="71096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OPPOSans"/>
              </a:rPr>
              <a:t>Адреси </a:t>
            </a:r>
            <a:r>
              <a:rPr lang="en-US" sz="3600" dirty="0">
                <a:latin typeface="OPPOSans"/>
              </a:rPr>
              <a:t>F1Center</a:t>
            </a:r>
            <a:r>
              <a:rPr lang="uk-UA" sz="3600" dirty="0">
                <a:latin typeface="OPPOSans"/>
              </a:rPr>
              <a:t> в м. Київ: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uk-UA" b="0" dirty="0">
                <a:latin typeface="OPPOSans"/>
              </a:rPr>
              <a:t>м. «Палац Україна», вул. Велика Васильківська, 112</a:t>
            </a:r>
            <a:br>
              <a:rPr lang="uk-UA" b="0" dirty="0">
                <a:latin typeface="OPPOSans"/>
              </a:rPr>
            </a:br>
            <a:r>
              <a:rPr lang="uk-UA" b="0" dirty="0">
                <a:latin typeface="OPPOSans"/>
              </a:rPr>
              <a:t>Пн-Пт: 10:00 - 19: 00, Сб: 10:00 - 16:00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uk-UA" b="0" dirty="0" err="1">
                <a:latin typeface="OPPOSans"/>
              </a:rPr>
              <a:t>пл</a:t>
            </a:r>
            <a:r>
              <a:rPr lang="uk-UA" b="0" dirty="0">
                <a:latin typeface="OPPOSans"/>
              </a:rPr>
              <a:t>. Перемоги, вул. Дмитрівська, 3/7</a:t>
            </a:r>
            <a:br>
              <a:rPr lang="uk-UA" b="0" dirty="0">
                <a:latin typeface="OPPOSans"/>
              </a:rPr>
            </a:br>
            <a:r>
              <a:rPr lang="uk-UA" b="0" dirty="0">
                <a:latin typeface="OPPOSans"/>
              </a:rPr>
              <a:t>Пн-Пт: 10:00 - 19: 00, Сб: 10:00 - 16:00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uk-UA" b="0" dirty="0">
                <a:latin typeface="OPPOSans"/>
              </a:rPr>
              <a:t>м. «Дарниця», вул. Андрія Малишка, 5</a:t>
            </a:r>
            <a:br>
              <a:rPr lang="uk-UA" b="0" dirty="0">
                <a:latin typeface="OPPOSans"/>
              </a:rPr>
            </a:br>
            <a:r>
              <a:rPr lang="uk-UA" b="0" dirty="0">
                <a:latin typeface="OPPOSans"/>
              </a:rPr>
              <a:t>Пн-Пт: 10:00 - 19: 00, Сб: 10:00 - 16:00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uk-UA" b="0" dirty="0">
                <a:latin typeface="OPPOSans"/>
              </a:rPr>
              <a:t>м. «Почайна», </a:t>
            </a:r>
            <a:r>
              <a:rPr lang="uk-UA" b="0" dirty="0" err="1">
                <a:latin typeface="OPPOSans"/>
              </a:rPr>
              <a:t>пр-кт</a:t>
            </a:r>
            <a:r>
              <a:rPr lang="uk-UA" b="0" dirty="0">
                <a:latin typeface="OPPOSans"/>
              </a:rPr>
              <a:t> Степана Бандери, 21 (2-й поверх)</a:t>
            </a:r>
            <a:br>
              <a:rPr lang="uk-UA" b="0" dirty="0">
                <a:latin typeface="OPPOSans"/>
              </a:rPr>
            </a:br>
            <a:r>
              <a:rPr lang="uk-UA" b="0" dirty="0">
                <a:latin typeface="OPPOSans"/>
              </a:rPr>
              <a:t>Пн-Пт: 10:00 - 19: 00, Сб-Нд: 10:00 - 16:00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uk-UA" b="0" dirty="0">
                <a:latin typeface="OPPOSans"/>
              </a:rPr>
              <a:t>м. «Осокорки», Дніпровська набережна, 33, ТК Аркадія</a:t>
            </a:r>
            <a:br>
              <a:rPr lang="uk-UA" b="0" dirty="0">
                <a:latin typeface="OPPOSans"/>
              </a:rPr>
            </a:br>
            <a:r>
              <a:rPr lang="uk-UA" b="0" dirty="0">
                <a:latin typeface="OPPOSans"/>
              </a:rPr>
              <a:t>Пн-Пт: 10:00 - 19: 00, Сб-Нд: 10:00 - 16:00</a:t>
            </a:r>
            <a:endParaRPr lang="en-US" b="0" dirty="0">
              <a:latin typeface="OPPOSans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b="0" dirty="0">
                <a:latin typeface="OPPOSans"/>
              </a:rPr>
              <a:t>м. </a:t>
            </a:r>
            <a:r>
              <a:rPr lang="ru-RU" b="0" dirty="0" err="1">
                <a:latin typeface="OPPOSans"/>
              </a:rPr>
              <a:t>Виставковий</a:t>
            </a:r>
            <a:r>
              <a:rPr lang="ru-RU" b="0" dirty="0">
                <a:latin typeface="OPPOSans"/>
              </a:rPr>
              <a:t> центр, </a:t>
            </a:r>
            <a:r>
              <a:rPr lang="ru-RU" b="0" dirty="0" err="1">
                <a:latin typeface="OPPOSans"/>
              </a:rPr>
              <a:t>вул</a:t>
            </a:r>
            <a:r>
              <a:rPr lang="ru-RU" b="0" dirty="0">
                <a:latin typeface="OPPOSans"/>
              </a:rPr>
              <a:t>. </a:t>
            </a:r>
            <a:r>
              <a:rPr lang="ru-RU" b="0" dirty="0" err="1">
                <a:latin typeface="OPPOSans"/>
              </a:rPr>
              <a:t>Михайла</a:t>
            </a:r>
            <a:r>
              <a:rPr lang="ru-RU" b="0" dirty="0">
                <a:latin typeface="OPPOSans"/>
              </a:rPr>
              <a:t> Ломоносова, 48 (5-пов. </a:t>
            </a:r>
            <a:r>
              <a:rPr lang="ru-RU" b="0" dirty="0" err="1">
                <a:latin typeface="OPPOSans"/>
              </a:rPr>
              <a:t>будинок</a:t>
            </a:r>
            <a:r>
              <a:rPr lang="ru-RU" b="0" dirty="0">
                <a:latin typeface="OPPOSans"/>
              </a:rPr>
              <a:t>)</a:t>
            </a:r>
            <a:br>
              <a:rPr lang="ru-RU" b="0" dirty="0">
                <a:latin typeface="OPPOSans"/>
              </a:rPr>
            </a:br>
            <a:r>
              <a:rPr lang="uk-UA" b="0" dirty="0">
                <a:latin typeface="OPPOSans"/>
              </a:rPr>
              <a:t>П</a:t>
            </a:r>
            <a:r>
              <a:rPr lang="ru-RU" b="0" dirty="0">
                <a:latin typeface="OPPOSans"/>
              </a:rPr>
              <a:t>н-</a:t>
            </a:r>
            <a:r>
              <a:rPr lang="ru-RU" b="0" dirty="0" err="1">
                <a:latin typeface="OPPOSans"/>
              </a:rPr>
              <a:t>Пт</a:t>
            </a:r>
            <a:r>
              <a:rPr lang="ru-RU" b="0" dirty="0">
                <a:latin typeface="OPPOSans"/>
              </a:rPr>
              <a:t>: 10:00 - 19:00</a:t>
            </a:r>
            <a:r>
              <a:rPr lang="en-US" b="0" dirty="0">
                <a:latin typeface="OPPOSans"/>
              </a:rPr>
              <a:t>, C</a:t>
            </a:r>
            <a:r>
              <a:rPr lang="ru-RU" b="0" dirty="0">
                <a:latin typeface="OPPOSans"/>
              </a:rPr>
              <a:t>б: 10:00 - 16:00</a:t>
            </a:r>
            <a:endParaRPr lang="en-US" b="0" dirty="0">
              <a:latin typeface="OPPOSans"/>
            </a:endParaRPr>
          </a:p>
          <a:p>
            <a:pPr algn="l"/>
            <a:r>
              <a:rPr lang="uk-UA" dirty="0">
                <a:latin typeface="OPPOSans"/>
              </a:rPr>
              <a:t>Гаряча лінія: </a:t>
            </a:r>
            <a:r>
              <a:rPr lang="uk-UA" b="0" dirty="0">
                <a:latin typeface="OPPOSans"/>
              </a:rPr>
              <a:t>0 800 800 018</a:t>
            </a:r>
            <a:endParaRPr lang="ru-RU" b="0" dirty="0">
              <a:latin typeface="OPPOSan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DB4680-1C17-461B-A8A5-3FA9F90A40B0}"/>
              </a:ext>
            </a:extLst>
          </p:cNvPr>
          <p:cNvSpPr txBox="1"/>
          <p:nvPr/>
        </p:nvSpPr>
        <p:spPr>
          <a:xfrm>
            <a:off x="2294965" y="12840330"/>
            <a:ext cx="17463247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uk-UA" b="0" dirty="0">
                <a:latin typeface="OPPOSans"/>
                <a:ea typeface="OPPOSans B" panose="00020600040101010101" pitchFamily="18" charset="-122"/>
              </a:rPr>
              <a:t>Більше інформації про сервісні центри ОРРО за посиланням: </a:t>
            </a:r>
            <a:r>
              <a:rPr lang="en-GB" b="0" dirty="0">
                <a:latin typeface="OPPOSans"/>
                <a:ea typeface="OPPOSans B" panose="00020600040101010101" pitchFamily="18" charset="-122"/>
                <a:hlinkClick r:id="rId5"/>
              </a:rPr>
              <a:t>https://support.oppo.com/ua/service-center/</a:t>
            </a:r>
            <a:r>
              <a:rPr lang="uk-UA" b="0" dirty="0">
                <a:latin typeface="OPPOSans"/>
                <a:ea typeface="OPPOSans B" panose="00020600040101010101" pitchFamily="18" charset="-122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5953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2893" y="11530462"/>
            <a:ext cx="1707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Клієнт</a:t>
            </a:r>
            <a:endParaRPr lang="ru-RU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4831" y="8100143"/>
            <a:ext cx="4906483" cy="361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460500" y="8141215"/>
            <a:ext cx="4389342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Гаряча лінія:</a:t>
            </a:r>
            <a:br>
              <a:rPr lang="uk-UA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080</a:t>
            </a:r>
            <a:r>
              <a:rPr lang="ru-RU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uk-UA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en-US" dirty="0">
                <a:solidFill>
                  <a:schemeClr val="tx1"/>
                </a:solidFill>
              </a:rPr>
              <a:t>-</a:t>
            </a:r>
            <a:r>
              <a:rPr lang="ru-RU" dirty="0">
                <a:solidFill>
                  <a:schemeClr val="tx1"/>
                </a:solidFill>
              </a:rPr>
              <a:t>1185</a:t>
            </a:r>
            <a:endParaRPr lang="en-US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br>
              <a:rPr lang="ru-RU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support.ua@oppo.com</a:t>
            </a:r>
            <a:br>
              <a:rPr lang="ru-RU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Elbow Connector 15"/>
          <p:cNvCxnSpPr/>
          <p:nvPr/>
        </p:nvCxnSpPr>
        <p:spPr>
          <a:xfrm flipV="1">
            <a:off x="8606233" y="7995394"/>
            <a:ext cx="2192985" cy="1814146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6200000" flipH="1">
            <a:off x="9338876" y="10173389"/>
            <a:ext cx="1824191" cy="1096491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574352" y="9809538"/>
            <a:ext cx="5224866" cy="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12227649" y="7995394"/>
            <a:ext cx="5347963" cy="1821858"/>
          </a:xfrm>
          <a:prstGeom prst="bentConnector3">
            <a:avLst>
              <a:gd name="adj1" fmla="val 21654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12227647" y="9817252"/>
            <a:ext cx="1179107" cy="1816479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2227649" y="9809540"/>
            <a:ext cx="16362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13017" y="559312"/>
            <a:ext cx="23870983" cy="1341582"/>
          </a:xfrm>
        </p:spPr>
        <p:txBody>
          <a:bodyPr/>
          <a:lstStyle/>
          <a:p>
            <a:r>
              <a:rPr lang="uk-UA" sz="4800" b="1" dirty="0">
                <a:solidFill>
                  <a:schemeClr val="tx1"/>
                </a:solidFill>
              </a:rPr>
              <a:t>Безкоштовний </a:t>
            </a:r>
            <a:r>
              <a:rPr lang="en-US" sz="4800" b="1" dirty="0">
                <a:solidFill>
                  <a:schemeClr val="tx1"/>
                </a:solidFill>
              </a:rPr>
              <a:t>door-to-door</a:t>
            </a:r>
            <a:r>
              <a:rPr lang="uk-UA" sz="4800" b="1" dirty="0">
                <a:solidFill>
                  <a:schemeClr val="tx1"/>
                </a:solidFill>
              </a:rPr>
              <a:t> сервіс*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636" y="8395520"/>
            <a:ext cx="2828035" cy="2828035"/>
          </a:xfrm>
          <a:prstGeom prst="rect">
            <a:avLst/>
          </a:prstGeom>
        </p:spPr>
      </p:pic>
      <p:pic>
        <p:nvPicPr>
          <p:cNvPr id="5" name="Графіка 4" descr="Смартфон">
            <a:extLst>
              <a:ext uri="{FF2B5EF4-FFF2-40B4-BE49-F238E27FC236}">
                <a16:creationId xmlns:a16="http://schemas.microsoft.com/office/drawing/2014/main" id="{77D98585-18DC-46AD-AB21-BB5B636CFE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06012" y="7996204"/>
            <a:ext cx="914400" cy="914400"/>
          </a:xfrm>
          <a:prstGeom prst="rect">
            <a:avLst/>
          </a:prstGeom>
        </p:spPr>
      </p:pic>
      <p:pic>
        <p:nvPicPr>
          <p:cNvPr id="9" name="Графіка 8" descr="Навушники">
            <a:extLst>
              <a:ext uri="{FF2B5EF4-FFF2-40B4-BE49-F238E27FC236}">
                <a16:creationId xmlns:a16="http://schemas.microsoft.com/office/drawing/2014/main" id="{ECBBCDEF-34E1-46C4-B45C-8E1645BBC6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06232" y="9245807"/>
            <a:ext cx="914400" cy="914400"/>
          </a:xfrm>
          <a:prstGeom prst="rect">
            <a:avLst/>
          </a:prstGeom>
        </p:spPr>
      </p:pic>
      <p:pic>
        <p:nvPicPr>
          <p:cNvPr id="30" name="Графіка 29" descr="Наручний годинник">
            <a:extLst>
              <a:ext uri="{FF2B5EF4-FFF2-40B4-BE49-F238E27FC236}">
                <a16:creationId xmlns:a16="http://schemas.microsoft.com/office/drawing/2014/main" id="{2B9DB58F-931C-40CD-9BB5-BF60499F98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06233" y="10635478"/>
            <a:ext cx="914400" cy="9144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42CA3B-ACAC-42E1-9621-8CFDED3431FF}"/>
              </a:ext>
            </a:extLst>
          </p:cNvPr>
          <p:cNvSpPr txBox="1"/>
          <p:nvPr/>
        </p:nvSpPr>
        <p:spPr>
          <a:xfrm>
            <a:off x="891525" y="2266836"/>
            <a:ext cx="22600949" cy="5170646"/>
          </a:xfrm>
          <a:prstGeom prst="rect">
            <a:avLst/>
          </a:prstGeom>
          <a:noFill/>
          <a:ln w="12700" cap="flat">
            <a:solidFill>
              <a:schemeClr val="accent1"/>
            </a:solidFill>
            <a:prstDash val="lgDashDot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ru-RU" altLang="ru-RU" b="1" dirty="0" err="1">
                <a:solidFill>
                  <a:schemeClr val="tx1"/>
                </a:solidFill>
                <a:latin typeface="OPPOSans"/>
              </a:rPr>
              <a:t>Безпечна</a:t>
            </a:r>
            <a:r>
              <a:rPr lang="ru-RU" altLang="ru-RU" b="1" dirty="0">
                <a:solidFill>
                  <a:schemeClr val="tx1"/>
                </a:solidFill>
                <a:latin typeface="OPPOSans"/>
              </a:rPr>
              <a:t> та </a:t>
            </a:r>
            <a:r>
              <a:rPr lang="ru-RU" altLang="ru-RU" b="1" dirty="0" err="1">
                <a:solidFill>
                  <a:schemeClr val="tx1"/>
                </a:solidFill>
                <a:latin typeface="OPPOSans"/>
              </a:rPr>
              <a:t>безконтактна</a:t>
            </a:r>
            <a:r>
              <a:rPr lang="ru-RU" altLang="ru-RU" b="1" dirty="0">
                <a:solidFill>
                  <a:schemeClr val="tx1"/>
                </a:solidFill>
                <a:latin typeface="OPPOSans"/>
              </a:rPr>
              <a:t> доставка в </a:t>
            </a:r>
            <a:r>
              <a:rPr lang="ru-RU" altLang="ru-RU" b="1" dirty="0" err="1">
                <a:solidFill>
                  <a:schemeClr val="tx1"/>
                </a:solidFill>
                <a:latin typeface="OPPOSans"/>
              </a:rPr>
              <a:t>сервісний</a:t>
            </a:r>
            <a:r>
              <a:rPr lang="ru-RU" altLang="ru-RU" b="1" dirty="0">
                <a:solidFill>
                  <a:schemeClr val="tx1"/>
                </a:solidFill>
                <a:latin typeface="OPPOSans"/>
              </a:rPr>
              <a:t> центр Новою </a:t>
            </a:r>
            <a:r>
              <a:rPr lang="ru-RU" altLang="ru-RU" b="1" dirty="0" err="1">
                <a:solidFill>
                  <a:schemeClr val="tx1"/>
                </a:solidFill>
                <a:latin typeface="OPPOSans"/>
              </a:rPr>
              <a:t>Поштою</a:t>
            </a:r>
            <a:r>
              <a:rPr lang="ru-RU" altLang="ru-RU" b="1" dirty="0">
                <a:solidFill>
                  <a:schemeClr val="tx1"/>
                </a:solidFill>
                <a:latin typeface="OPPOSans"/>
              </a:rPr>
              <a:t> та </a:t>
            </a:r>
            <a:r>
              <a:rPr lang="en-US" altLang="ru-RU" b="1" dirty="0">
                <a:solidFill>
                  <a:schemeClr val="tx1"/>
                </a:solidFill>
                <a:latin typeface="OPPOSans"/>
              </a:rPr>
              <a:t>Justin:</a:t>
            </a:r>
          </a:p>
          <a:p>
            <a:pPr algn="just" eaLnBrk="1" hangingPunct="1">
              <a:defRPr/>
            </a:pP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Доставка для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всіх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гарантійних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та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негарантійних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випадків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гаджетів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ОРРО,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придбаних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в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Україні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в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офіційних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магазинах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партнерів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компанії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OPPO, по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всій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Україні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.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Гаджети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можна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надіслати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в ремонт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із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будь-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якого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відділення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«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Нової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пошти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»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або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ж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викликавши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кур’єра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за номером телефону 0800-500-609 через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офіційний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сайт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або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додаток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«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Нової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пошти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». </a:t>
            </a:r>
            <a:br>
              <a:rPr lang="en-US" altLang="ru-RU" b="0" dirty="0">
                <a:solidFill>
                  <a:schemeClr val="tx1"/>
                </a:solidFill>
                <a:latin typeface="OPPOSans"/>
              </a:rPr>
            </a:b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Доставка</a:t>
            </a:r>
            <a:r>
              <a:rPr lang="en-US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безкоштовна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для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кінцевого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споживача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та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роздрібних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партнерів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(за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рахунок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 </a:t>
            </a:r>
            <a:r>
              <a:rPr lang="ru-RU" altLang="ru-RU" b="0" dirty="0" err="1">
                <a:solidFill>
                  <a:schemeClr val="tx1"/>
                </a:solidFill>
                <a:latin typeface="OPPOSans"/>
              </a:rPr>
              <a:t>отримувача</a:t>
            </a:r>
            <a:r>
              <a:rPr lang="ru-RU" altLang="ru-RU" b="0" dirty="0">
                <a:solidFill>
                  <a:schemeClr val="tx1"/>
                </a:solidFill>
                <a:latin typeface="OPPOSans"/>
              </a:rPr>
              <a:t>).</a:t>
            </a:r>
          </a:p>
          <a:p>
            <a:pPr algn="just" eaLnBrk="1" hangingPunct="1">
              <a:defRPr/>
            </a:pPr>
            <a:endParaRPr lang="en-US" altLang="ru-RU" b="0" dirty="0">
              <a:solidFill>
                <a:schemeClr val="tx1"/>
              </a:solidFill>
              <a:latin typeface="OPPOSans"/>
            </a:endParaRPr>
          </a:p>
          <a:p>
            <a:pPr algn="just" eaLnBrk="1" hangingPunct="1">
              <a:defRPr/>
            </a:pPr>
            <a:r>
              <a:rPr lang="uk-UA" b="1" i="0" dirty="0">
                <a:solidFill>
                  <a:srgbClr val="000000"/>
                </a:solidFill>
                <a:effectLst/>
                <a:latin typeface="OPPOSans"/>
              </a:rPr>
              <a:t>Адреси доставки:</a:t>
            </a:r>
            <a:endParaRPr lang="uk-UA" altLang="ru-RU" b="0" dirty="0">
              <a:solidFill>
                <a:schemeClr val="tx1"/>
              </a:solidFill>
              <a:latin typeface="OPPOSan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м. Київ, провулок Ярослава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Хомова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 3, корпус 8-Б , ТОВ «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Брізі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-Сервіс», ЄДРПОУ 43979557,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Меркілова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 Олена Дмитрівна,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тел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. (095) 127 -32- 26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м. Київ, відділення Нової Пошти №6, одержувач: ТОВ «Ф1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Компані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», код ЄДРПОУ 38981386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м. Київ, відділення </a:t>
            </a:r>
            <a:r>
              <a:rPr lang="en-GB" b="0" i="0" dirty="0">
                <a:solidFill>
                  <a:srgbClr val="000000"/>
                </a:solidFill>
                <a:effectLst/>
                <a:latin typeface="OPPOSans"/>
              </a:rPr>
              <a:t>Justin №222, 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одержувач: ТОВ «Ф1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Компані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», </a:t>
            </a:r>
            <a:r>
              <a:rPr lang="uk-UA" b="0" i="0" dirty="0" err="1">
                <a:solidFill>
                  <a:srgbClr val="000000"/>
                </a:solidFill>
                <a:effectLst/>
                <a:latin typeface="OPPOSans"/>
              </a:rPr>
              <a:t>тел</a:t>
            </a:r>
            <a:r>
              <a:rPr lang="uk-UA" b="0" i="0" dirty="0">
                <a:solidFill>
                  <a:srgbClr val="000000"/>
                </a:solidFill>
                <a:effectLst/>
                <a:latin typeface="OPPOSans"/>
              </a:rPr>
              <a:t>. (093) 787-0123</a:t>
            </a:r>
          </a:p>
        </p:txBody>
      </p:sp>
      <p:pic>
        <p:nvPicPr>
          <p:cNvPr id="1026" name="Picture 2" descr="Бесплатная доставка JUSTIN по Украине при заказе от 499 грн ᐈ【LED】ᐈ  Интернет-магазин PROLUM">
            <a:extLst>
              <a:ext uri="{FF2B5EF4-FFF2-40B4-BE49-F238E27FC236}">
                <a16:creationId xmlns:a16="http://schemas.microsoft.com/office/drawing/2014/main" id="{6DB530BB-84CD-4789-9A97-A560D8E358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63928" y="8299265"/>
            <a:ext cx="3387680" cy="92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Новая Почта - официальный сайт, история создания, адрес компании">
            <a:extLst>
              <a:ext uri="{FF2B5EF4-FFF2-40B4-BE49-F238E27FC236}">
                <a16:creationId xmlns:a16="http://schemas.microsoft.com/office/drawing/2014/main" id="{9EF72AF8-6236-48C3-B2D1-4243D1526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68369" y="9864198"/>
            <a:ext cx="3383239" cy="190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Графіка 36" descr="Ящик">
            <a:extLst>
              <a:ext uri="{FF2B5EF4-FFF2-40B4-BE49-F238E27FC236}">
                <a16:creationId xmlns:a16="http://schemas.microsoft.com/office/drawing/2014/main" id="{CF03A848-7429-4508-ABEA-E4DAFE74BD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111056" y="8367257"/>
            <a:ext cx="2899988" cy="289998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4A01919-7B0D-4951-9E3C-D03CE1EEA085}"/>
              </a:ext>
            </a:extLst>
          </p:cNvPr>
          <p:cNvSpPr txBox="1"/>
          <p:nvPr/>
        </p:nvSpPr>
        <p:spPr>
          <a:xfrm>
            <a:off x="18872439" y="11530461"/>
            <a:ext cx="274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АСЦ ОРРО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2D9378-53AD-4297-8C48-14C9BC34D3DD}"/>
              </a:ext>
            </a:extLst>
          </p:cNvPr>
          <p:cNvSpPr txBox="1"/>
          <p:nvPr/>
        </p:nvSpPr>
        <p:spPr>
          <a:xfrm>
            <a:off x="2152636" y="12879689"/>
            <a:ext cx="6418886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uk-UA" b="0" dirty="0">
                <a:latin typeface="OPPOSans"/>
                <a:ea typeface="OPPOSans B" panose="00020600040101010101" pitchFamily="18" charset="-122"/>
              </a:rPr>
              <a:t>*Більше інформації за </a:t>
            </a:r>
            <a:r>
              <a:rPr lang="uk-UA" b="0" dirty="0">
                <a:latin typeface="OPPOSans"/>
                <a:ea typeface="OPPOSans B" panose="00020600040101010101" pitchFamily="18" charset="-122"/>
                <a:hlinkClick r:id="rId15"/>
              </a:rPr>
              <a:t>посиланням</a:t>
            </a:r>
            <a:endParaRPr lang="uk-UA" b="0" dirty="0">
              <a:latin typeface="OPPOSans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437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6">
            <a:extLst>
              <a:ext uri="{FF2B5EF4-FFF2-40B4-BE49-F238E27FC236}">
                <a16:creationId xmlns:a16="http://schemas.microsoft.com/office/drawing/2014/main" id="{C8A41279-5A37-4819-946A-49591AA9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60" t="17516" r="24680" b="27070"/>
          <a:stretch/>
        </p:blipFill>
        <p:spPr>
          <a:xfrm>
            <a:off x="14885142" y="1462488"/>
            <a:ext cx="8809482" cy="4354688"/>
          </a:xfrm>
          <a:prstGeom prst="rect">
            <a:avLst/>
          </a:prstGeom>
        </p:spPr>
      </p:pic>
      <p:sp>
        <p:nvSpPr>
          <p:cNvPr id="6" name="文本占位符 1">
            <a:extLst>
              <a:ext uri="{FF2B5EF4-FFF2-40B4-BE49-F238E27FC236}">
                <a16:creationId xmlns:a16="http://schemas.microsoft.com/office/drawing/2014/main" id="{46B7DC6F-6F8C-496A-A3EB-3F30FF692490}"/>
              </a:ext>
            </a:extLst>
          </p:cNvPr>
          <p:cNvSpPr txBox="1">
            <a:spLocks/>
          </p:cNvSpPr>
          <p:nvPr/>
        </p:nvSpPr>
        <p:spPr>
          <a:xfrm>
            <a:off x="513017" y="559312"/>
            <a:ext cx="23870983" cy="134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1pPr>
            <a:lvl2pPr marL="127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4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2pPr>
            <a:lvl3pPr marL="190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3pPr>
            <a:lvl4pPr marL="254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4pPr>
            <a:lvl5pPr marL="317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5pPr>
            <a:lvl6pPr marL="381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6pPr>
            <a:lvl7pPr marL="444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7pPr>
            <a:lvl8pPr marL="508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8pPr>
            <a:lvl9pPr marL="571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9pPr>
          </a:lstStyle>
          <a:p>
            <a:pPr hangingPunct="1"/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Гарантійне обслуговування ОРРО* </a:t>
            </a:r>
            <a:endParaRPr lang="zh-CN" altLang="en-US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DEA48F-3A4B-42EB-A48E-28EB867C113D}"/>
              </a:ext>
            </a:extLst>
          </p:cNvPr>
          <p:cNvSpPr txBox="1"/>
          <p:nvPr/>
        </p:nvSpPr>
        <p:spPr>
          <a:xfrm>
            <a:off x="513017" y="1562340"/>
            <a:ext cx="17308818" cy="4832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Безкоштовне обслуговування та заміна запчастин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Безкоштовна доставка до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сервісного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центру та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від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нього</a:t>
            </a:r>
            <a:endParaRPr lang="ru-RU" sz="4400" b="0" dirty="0">
              <a:solidFill>
                <a:srgbClr val="046A38"/>
              </a:solidFill>
              <a:latin typeface="OPPOSans"/>
              <a:ea typeface="微软雅黑" panose="020B0503020204020204" pitchFamily="34" charset="-122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Безкоштовне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оновлення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програмного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забезпечення</a:t>
            </a:r>
            <a:endParaRPr lang="ru-RU" sz="4400" b="0" dirty="0">
              <a:solidFill>
                <a:srgbClr val="046A38"/>
              </a:solidFill>
              <a:latin typeface="OPPOSans"/>
              <a:ea typeface="微软雅黑" panose="020B0503020204020204" pitchFamily="34" charset="-122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Безкоштовна чистка телефону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Безкоштовна діагностика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Безкоштовна заміна </a:t>
            </a:r>
            <a:r>
              <a:rPr lang="uk-UA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допродажної</a:t>
            </a:r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техніки</a:t>
            </a:r>
          </a:p>
          <a:p>
            <a:pPr algn="just"/>
            <a:r>
              <a:rPr lang="uk-UA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uk-UA" sz="20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* Гарантійний період для смартфонів та пристроїв </a:t>
            </a:r>
            <a:r>
              <a:rPr lang="en-US" sz="20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IoT</a:t>
            </a:r>
            <a:r>
              <a:rPr lang="uk-UA" sz="20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становить 12 місяців з моменту продажу для кінцевого споживача</a:t>
            </a:r>
          </a:p>
        </p:txBody>
      </p:sp>
      <p:sp>
        <p:nvSpPr>
          <p:cNvPr id="12" name="文本占位符 1">
            <a:extLst>
              <a:ext uri="{FF2B5EF4-FFF2-40B4-BE49-F238E27FC236}">
                <a16:creationId xmlns:a16="http://schemas.microsoft.com/office/drawing/2014/main" id="{AB85BBC9-9476-4DB3-A0DD-C531C1FB96CD}"/>
              </a:ext>
            </a:extLst>
          </p:cNvPr>
          <p:cNvSpPr txBox="1">
            <a:spLocks/>
          </p:cNvSpPr>
          <p:nvPr/>
        </p:nvSpPr>
        <p:spPr>
          <a:xfrm>
            <a:off x="504973" y="6720352"/>
            <a:ext cx="23870983" cy="134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1pPr>
            <a:lvl2pPr marL="127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4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2pPr>
            <a:lvl3pPr marL="190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3pPr>
            <a:lvl4pPr marL="254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4pPr>
            <a:lvl5pPr marL="317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5pPr>
            <a:lvl6pPr marL="381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6pPr>
            <a:lvl7pPr marL="444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7pPr>
            <a:lvl8pPr marL="508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8pPr>
            <a:lvl9pPr marL="571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9pPr>
          </a:lstStyle>
          <a:p>
            <a:pPr hangingPunct="1"/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Негарантійне обслуговування ОРРО</a:t>
            </a:r>
            <a:endParaRPr lang="zh-CN" altLang="en-US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4CBBD0-51EB-484F-B68F-F586831E7D4A}"/>
              </a:ext>
            </a:extLst>
          </p:cNvPr>
          <p:cNvSpPr txBox="1"/>
          <p:nvPr/>
        </p:nvSpPr>
        <p:spPr>
          <a:xfrm>
            <a:off x="513017" y="7782073"/>
            <a:ext cx="14448156" cy="49552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Безкоштовна доставка до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сервісного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центру та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від</a:t>
            </a:r>
            <a:r>
              <a:rPr lang="ru-RU" sz="4400" b="0" dirty="0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sz="4400" b="0" dirty="0" err="1">
                <a:solidFill>
                  <a:srgbClr val="046A38"/>
                </a:solidFill>
                <a:latin typeface="OPPOSans"/>
                <a:ea typeface="微软雅黑" panose="020B0503020204020204" pitchFamily="34" charset="-122"/>
              </a:rPr>
              <a:t>нього</a:t>
            </a:r>
            <a:endParaRPr lang="ru-RU" sz="4400" b="0" dirty="0">
              <a:solidFill>
                <a:srgbClr val="046A38"/>
              </a:solidFill>
              <a:latin typeface="OPPOSans"/>
              <a:ea typeface="微软雅黑" panose="020B0503020204020204" pitchFamily="34" charset="-122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4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Акція</a:t>
            </a:r>
            <a:r>
              <a:rPr lang="en-US" sz="44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1+2* </a:t>
            </a:r>
            <a:r>
              <a:rPr lang="uk-UA" sz="44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роки</a:t>
            </a:r>
            <a:r>
              <a:rPr lang="en-US" sz="44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(</a:t>
            </a:r>
            <a:r>
              <a:rPr lang="uk-UA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діє з 26 травня до 30 вересня з можливістю продовження):</a:t>
            </a:r>
            <a:endParaRPr lang="en-US" sz="4400" b="0" dirty="0">
              <a:solidFill>
                <a:srgbClr val="146950"/>
              </a:solidFill>
              <a:latin typeface="OPPOSans"/>
              <a:ea typeface="微软雅黑" panose="020B0503020204020204" pitchFamily="34" charset="-122"/>
            </a:endParaRPr>
          </a:p>
          <a:p>
            <a:pPr marL="457200" lvl="2" indent="-4572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Один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рік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гарантійного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сервісу</a:t>
            </a:r>
            <a:endParaRPr lang="en-US" b="0" dirty="0">
              <a:solidFill>
                <a:srgbClr val="146950"/>
              </a:solidFill>
              <a:latin typeface="OPPOSans"/>
              <a:ea typeface="微软雅黑" panose="020B0503020204020204" pitchFamily="34" charset="-122"/>
            </a:endParaRPr>
          </a:p>
          <a:p>
            <a:pPr marL="457200" lvl="2" indent="-4572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Два роки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обслуговування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негарантійних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випадків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(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вартість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запчастин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сплачує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клієнт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)</a:t>
            </a:r>
          </a:p>
          <a:p>
            <a:pPr marL="457200" lvl="2" indent="-4572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Доставка в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обидва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боки (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відправлення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пошкодженого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смартфона у центри </a:t>
            </a: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сервісного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обслуговування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та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зворотна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доставка)</a:t>
            </a:r>
          </a:p>
          <a:p>
            <a:pPr marL="457200" lvl="2" indent="-4572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Оновлення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програмного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забезпечення</a:t>
            </a:r>
            <a:endParaRPr lang="ru-RU" b="0" dirty="0">
              <a:solidFill>
                <a:srgbClr val="146950"/>
              </a:solidFill>
              <a:latin typeface="OPPOSans"/>
              <a:ea typeface="微软雅黑" panose="020B0503020204020204" pitchFamily="34" charset="-122"/>
            </a:endParaRPr>
          </a:p>
          <a:p>
            <a:pPr marL="457200" lvl="2" indent="-4572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	</a:t>
            </a:r>
            <a:r>
              <a:rPr lang="ru-RU" b="0" dirty="0" err="1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Профілактична</a:t>
            </a:r>
            <a:r>
              <a:rPr lang="ru-RU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чистка гаджета</a:t>
            </a:r>
            <a:endParaRPr lang="uk-UA" sz="4400" b="0" dirty="0">
              <a:solidFill>
                <a:srgbClr val="146950"/>
              </a:solidFill>
              <a:latin typeface="OPPOSans"/>
              <a:ea typeface="微软雅黑" panose="020B0503020204020204" pitchFamily="34" charset="-122"/>
            </a:endParaRPr>
          </a:p>
          <a:p>
            <a:pPr algn="just"/>
            <a:endParaRPr lang="en-US" sz="1800" b="0" dirty="0">
              <a:solidFill>
                <a:srgbClr val="146950"/>
              </a:solidFill>
              <a:latin typeface="OPPOSans"/>
              <a:ea typeface="微软雅黑" panose="020B0503020204020204" pitchFamily="34" charset="-122"/>
            </a:endParaRPr>
          </a:p>
        </p:txBody>
      </p:sp>
      <p:pic>
        <p:nvPicPr>
          <p:cNvPr id="15" name="Рисунок 1">
            <a:extLst>
              <a:ext uri="{FF2B5EF4-FFF2-40B4-BE49-F238E27FC236}">
                <a16:creationId xmlns:a16="http://schemas.microsoft.com/office/drawing/2014/main" id="{E160D346-F8A9-4F8E-9BB1-4D4D2DF89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0949" y="6794165"/>
            <a:ext cx="5875231" cy="525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F81C6F-9A89-4ED2-A3D0-89F13B257930}"/>
              </a:ext>
            </a:extLst>
          </p:cNvPr>
          <p:cNvSpPr txBox="1"/>
          <p:nvPr/>
        </p:nvSpPr>
        <p:spPr>
          <a:xfrm>
            <a:off x="2311744" y="12899993"/>
            <a:ext cx="17858843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uk-UA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*Акція "1+2 роки" повної гарантії та безкоштовного негарантійного сервісу обслуговування всіх смартфонів </a:t>
            </a:r>
            <a:r>
              <a:rPr lang="en-GB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TM OPPO, </a:t>
            </a:r>
            <a:r>
              <a:rPr lang="uk-UA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придбаних на території України в офіційних магазинах партнерів компанії, діє на всій території України. Деталі щодо умов та строки дії Акції за посиланням </a:t>
            </a:r>
            <a:r>
              <a:rPr lang="en-GB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  <a:hlinkClick r:id="rId4"/>
              </a:rPr>
              <a:t>https://support.oppo.com/ua/answer/?aid=2020040</a:t>
            </a:r>
            <a:r>
              <a:rPr lang="uk-UA" sz="2000" b="0" dirty="0">
                <a:solidFill>
                  <a:srgbClr val="146950"/>
                </a:solidFill>
                <a:latin typeface="OPPOSans"/>
                <a:ea typeface="微软雅黑" panose="020B0503020204020204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0356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>
            <a:extLst>
              <a:ext uri="{FF2B5EF4-FFF2-40B4-BE49-F238E27FC236}">
                <a16:creationId xmlns:a16="http://schemas.microsoft.com/office/drawing/2014/main" id="{3CA6140E-A620-4257-B31D-012803E33BB8}"/>
              </a:ext>
            </a:extLst>
          </p:cNvPr>
          <p:cNvSpPr txBox="1">
            <a:spLocks/>
          </p:cNvSpPr>
          <p:nvPr/>
        </p:nvSpPr>
        <p:spPr>
          <a:xfrm>
            <a:off x="513017" y="559312"/>
            <a:ext cx="23870983" cy="134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1pPr>
            <a:lvl2pPr marL="127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4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2pPr>
            <a:lvl3pPr marL="190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3pPr>
            <a:lvl4pPr marL="254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4pPr>
            <a:lvl5pPr marL="317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5pPr>
            <a:lvl6pPr marL="381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6pPr>
            <a:lvl7pPr marL="444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7pPr>
            <a:lvl8pPr marL="508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8pPr>
            <a:lvl9pPr marL="571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9pPr>
          </a:lstStyle>
          <a:p>
            <a:pPr hangingPunct="1"/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Корисні сервісні послуги</a:t>
            </a:r>
            <a:r>
              <a:rPr lang="en-US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онлайн</a:t>
            </a:r>
            <a:endParaRPr lang="zh-CN" altLang="en-US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pic>
        <p:nvPicPr>
          <p:cNvPr id="8" name="Picture 2" descr="https://oppo-ua.custhelp.com/euf/assets/images/oppo/banner_spare.jpg">
            <a:extLst>
              <a:ext uri="{FF2B5EF4-FFF2-40B4-BE49-F238E27FC236}">
                <a16:creationId xmlns:a16="http://schemas.microsoft.com/office/drawing/2014/main" id="{5DF99423-11A2-4838-BD4A-6B8FD7E7D3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9459" y="6858000"/>
            <a:ext cx="12425082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2BFBF3-455A-4FE1-9EBD-7738CD372618}"/>
              </a:ext>
            </a:extLst>
          </p:cNvPr>
          <p:cNvSpPr txBox="1"/>
          <p:nvPr/>
        </p:nvSpPr>
        <p:spPr>
          <a:xfrm>
            <a:off x="513017" y="1943245"/>
            <a:ext cx="23870982" cy="34778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uk-UA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Перевірка статусу гарантії: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  <a:hlinkClick r:id="rId3"/>
              </a:rPr>
              <a:t>https://support.oppo.com/ua/warranty-check/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endParaRPr lang="uk-UA" sz="4400" b="0" dirty="0">
              <a:solidFill>
                <a:schemeClr val="tx1"/>
              </a:solidFill>
              <a:latin typeface="OPPOSans"/>
              <a:ea typeface="微软雅黑" panose="020B0503020204020204" pitchFamily="34" charset="-122"/>
            </a:endParaRPr>
          </a:p>
          <a:p>
            <a:pPr algn="l"/>
            <a:r>
              <a:rPr lang="uk-UA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Перевірка цін на запчастини: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  <a:hlinkClick r:id="rId4"/>
              </a:rPr>
              <a:t>https://support.oppo.com/ua/spare-parts-price/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endParaRPr lang="uk-UA" sz="4400" b="0" dirty="0">
              <a:solidFill>
                <a:schemeClr val="tx1"/>
              </a:solidFill>
              <a:latin typeface="OPPOSans"/>
              <a:ea typeface="微软雅黑" panose="020B0503020204020204" pitchFamily="34" charset="-122"/>
            </a:endParaRPr>
          </a:p>
          <a:p>
            <a:pPr algn="l"/>
            <a:r>
              <a:rPr lang="uk-UA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Перевірка статусу ремонту: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  <a:hlinkClick r:id="rId5"/>
              </a:rPr>
              <a:t>https://support.oppo.com/ua/repair-check/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endParaRPr lang="uk-UA" sz="4400" b="0" dirty="0">
              <a:solidFill>
                <a:schemeClr val="tx1"/>
              </a:solidFill>
              <a:latin typeface="OPPOSans"/>
              <a:ea typeface="微软雅黑" panose="020B0503020204020204" pitchFamily="34" charset="-122"/>
            </a:endParaRPr>
          </a:p>
          <a:p>
            <a:pPr algn="l"/>
            <a:r>
              <a:rPr lang="uk-UA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Оновлення програмного забезпечення: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r>
              <a:rPr lang="en-US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  <a:hlinkClick r:id="rId6"/>
              </a:rPr>
              <a:t>https://support.oppo.com/ua/software-update/</a:t>
            </a:r>
            <a:endParaRPr lang="en-US" sz="4400" b="0" dirty="0">
              <a:solidFill>
                <a:schemeClr val="tx1"/>
              </a:solidFill>
              <a:latin typeface="OPPOSans"/>
              <a:ea typeface="微软雅黑" panose="020B0503020204020204" pitchFamily="34" charset="-122"/>
            </a:endParaRPr>
          </a:p>
          <a:p>
            <a:pPr algn="l"/>
            <a:r>
              <a:rPr lang="en-GB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FAQ: </a:t>
            </a:r>
            <a:r>
              <a:rPr lang="en-GB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  <a:hlinkClick r:id="rId7"/>
              </a:rPr>
              <a:t>https://support.oppo.com/ua/answer/</a:t>
            </a:r>
            <a:r>
              <a:rPr lang="en-GB" sz="4400" b="0" dirty="0">
                <a:solidFill>
                  <a:schemeClr val="tx1"/>
                </a:solidFill>
                <a:latin typeface="OPPOSans"/>
                <a:ea typeface="微软雅黑" panose="020B0503020204020204" pitchFamily="34" charset="-122"/>
              </a:rPr>
              <a:t> </a:t>
            </a:r>
            <a:endParaRPr lang="uk-UA" sz="44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486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69529" y="4757539"/>
            <a:ext cx="444352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Напишіть нам листа</a:t>
            </a:r>
            <a:endParaRPr kumimoji="0" lang="zh-CN" alt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7149" y="6240926"/>
            <a:ext cx="464550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support.ua@oppo.com</a:t>
            </a:r>
            <a:endParaRPr kumimoji="0" lang="zh-CN" alt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Helvetica Neue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788" y="2702751"/>
            <a:ext cx="1905000" cy="1905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829927" y="4571545"/>
            <a:ext cx="50785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Зробіть безкоштовний </a:t>
            </a:r>
            <a:b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дзвінок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677" y="2751175"/>
            <a:ext cx="1905000" cy="1905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3321714" y="4798340"/>
            <a:ext cx="4511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Відвідайте наш сайт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32957" y="5777508"/>
            <a:ext cx="29450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080-</a:t>
            </a:r>
            <a:r>
              <a:rPr lang="ru-RU" altLang="zh-CN" sz="3200" b="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080-1185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59883" y="6254137"/>
            <a:ext cx="40911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uk-UA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Пн-пт </a:t>
            </a: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09:00 – 18:00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9866" y="2748224"/>
            <a:ext cx="2099932" cy="209993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8288" y="3043766"/>
            <a:ext cx="1843088" cy="103835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2476128" y="6322764"/>
            <a:ext cx="62023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https://oppo-ua.custhelp.com/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A38B0435-A131-4376-9092-C9EE8F923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067238"/>
            <a:ext cx="24384000" cy="450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Графіка 6" descr="Чат">
            <a:extLst>
              <a:ext uri="{FF2B5EF4-FFF2-40B4-BE49-F238E27FC236}">
                <a16:creationId xmlns:a16="http://schemas.microsoft.com/office/drawing/2014/main" id="{1C97CD7A-DA94-4007-A108-FA1E1C8A94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262978" y="2458600"/>
            <a:ext cx="2949388" cy="2484247"/>
          </a:xfrm>
          <a:prstGeom prst="rect">
            <a:avLst/>
          </a:prstGeom>
        </p:spPr>
      </p:pic>
      <p:sp>
        <p:nvSpPr>
          <p:cNvPr id="22" name="矩形 13">
            <a:extLst>
              <a:ext uri="{FF2B5EF4-FFF2-40B4-BE49-F238E27FC236}">
                <a16:creationId xmlns:a16="http://schemas.microsoft.com/office/drawing/2014/main" id="{85408EB7-A750-4123-898D-5EBAF658CB63}"/>
              </a:ext>
            </a:extLst>
          </p:cNvPr>
          <p:cNvSpPr/>
          <p:nvPr/>
        </p:nvSpPr>
        <p:spPr>
          <a:xfrm>
            <a:off x="19482086" y="4767799"/>
            <a:ext cx="4511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Напишіть в </a:t>
            </a:r>
            <a:r>
              <a:rPr lang="uk-UA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чат</a:t>
            </a:r>
            <a:endParaRPr lang="zh-CN" altLang="en-US" dirty="0"/>
          </a:p>
        </p:txBody>
      </p:sp>
      <p:sp>
        <p:nvSpPr>
          <p:cNvPr id="23" name="矩形 15">
            <a:extLst>
              <a:ext uri="{FF2B5EF4-FFF2-40B4-BE49-F238E27FC236}">
                <a16:creationId xmlns:a16="http://schemas.microsoft.com/office/drawing/2014/main" id="{40ADCEB1-3504-4CD8-92CE-2E7E5CAC0E89}"/>
              </a:ext>
            </a:extLst>
          </p:cNvPr>
          <p:cNvSpPr/>
          <p:nvPr/>
        </p:nvSpPr>
        <p:spPr>
          <a:xfrm>
            <a:off x="19692078" y="6246055"/>
            <a:ext cx="40911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uk-UA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Пн-пт </a:t>
            </a: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09:00 – 18:00</a:t>
            </a:r>
          </a:p>
        </p:txBody>
      </p:sp>
      <p:sp>
        <p:nvSpPr>
          <p:cNvPr id="26" name="文本占位符 1">
            <a:extLst>
              <a:ext uri="{FF2B5EF4-FFF2-40B4-BE49-F238E27FC236}">
                <a16:creationId xmlns:a16="http://schemas.microsoft.com/office/drawing/2014/main" id="{C7B4F105-49E7-4BB7-AD7E-AC808F873370}"/>
              </a:ext>
            </a:extLst>
          </p:cNvPr>
          <p:cNvSpPr txBox="1">
            <a:spLocks/>
          </p:cNvSpPr>
          <p:nvPr/>
        </p:nvSpPr>
        <p:spPr>
          <a:xfrm>
            <a:off x="513017" y="559312"/>
            <a:ext cx="23870983" cy="134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1pPr>
            <a:lvl2pPr marL="127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4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2pPr>
            <a:lvl3pPr marL="190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3pPr>
            <a:lvl4pPr marL="2540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4pPr>
            <a:lvl5pPr marL="3175000" marR="0" indent="-635000" algn="l" defTabSz="825500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5E5E5E"/>
                </a:solidFill>
                <a:uFillTx/>
                <a:latin typeface="OPPOSans M" charset="-122"/>
                <a:ea typeface="OPPOSans M" charset="-122"/>
                <a:cs typeface="OPPOSans M" charset="-122"/>
                <a:sym typeface="OPPOSans M"/>
              </a:defRPr>
            </a:lvl5pPr>
            <a:lvl6pPr marL="381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6pPr>
            <a:lvl7pPr marL="444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7pPr>
            <a:lvl8pPr marL="5080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8pPr>
            <a:lvl9pPr marL="5715000" marR="0" indent="-6350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OPPOSans M"/>
                <a:ea typeface="OPPOSans M"/>
                <a:cs typeface="OPPOSans M"/>
                <a:sym typeface="OPPOSans M"/>
              </a:defRPr>
            </a:lvl9pPr>
          </a:lstStyle>
          <a:p>
            <a:pPr hangingPunct="1"/>
            <a:r>
              <a:rPr lang="uk-UA" altLang="zh-CN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Як зв’язатись зі службою підтримки ОРРО</a:t>
            </a:r>
            <a:endParaRPr lang="zh-CN" altLang="en-US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475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-215152"/>
            <a:ext cx="24423573" cy="13716000"/>
          </a:xfrm>
        </p:spPr>
      </p:pic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1763656" y="2653273"/>
            <a:ext cx="9388438" cy="9199562"/>
          </a:xfrm>
        </p:spPr>
        <p:txBody>
          <a:bodyPr>
            <a:normAutofit/>
          </a:bodyPr>
          <a:lstStyle/>
          <a:p>
            <a:r>
              <a:rPr kumimoji="1" lang="uk-UA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Дякуємо </a:t>
            </a:r>
            <a:br>
              <a:rPr kumimoji="1" lang="uk-UA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1"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2253906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 黑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11205</TotalTime>
  <Words>742</Words>
  <Application>Microsoft Office PowerPoint</Application>
  <PresentationFormat>Произвольный</PresentationFormat>
  <Paragraphs>66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Helvetica Neue</vt:lpstr>
      <vt:lpstr>Helvetica Neue Medium</vt:lpstr>
      <vt:lpstr>微软雅黑</vt:lpstr>
      <vt:lpstr>OPPOSans</vt:lpstr>
      <vt:lpstr>OPPOSans B</vt:lpstr>
      <vt:lpstr>OPPOSans M</vt:lpstr>
      <vt:lpstr>OPPOSans R</vt:lpstr>
      <vt:lpstr>Arial</vt:lpstr>
      <vt:lpstr>Wingdings</vt:lpstr>
      <vt:lpstr>White 白底</vt:lpstr>
      <vt:lpstr>Black 黑底</vt:lpstr>
      <vt:lpstr>Сервісне обслуговування  ОРРО в Україні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Alexander Sobolenko</dc:creator>
  <cp:lastModifiedBy>Karyna K</cp:lastModifiedBy>
  <cp:revision>142</cp:revision>
  <dcterms:modified xsi:type="dcterms:W3CDTF">2021-09-01T08:48:54Z</dcterms:modified>
</cp:coreProperties>
</file>