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2" r:id="rId2"/>
    <p:sldId id="271" r:id="rId3"/>
    <p:sldId id="274" r:id="rId4"/>
    <p:sldId id="273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DA174-2793-4C3F-ACF5-D93E9E2BADB9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6EC84-FBE4-4DA2-A7B4-FA407DAD7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444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4106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1372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5790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7562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61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46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860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631243" y="296466"/>
            <a:ext cx="1238129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>
          <a:xfrm>
            <a:off x="113045" y="6507342"/>
            <a:ext cx="420881" cy="265649"/>
          </a:xfrm>
          <a:prstGeom prst="rect">
            <a:avLst/>
          </a:prstGeom>
          <a:noFill/>
        </p:spPr>
        <p:txBody>
          <a:bodyPr lIns="57337" tIns="28670" rIns="57337" bIns="2867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69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393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09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787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4849" algn="l" defTabSz="913938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1820" algn="l" defTabSz="913938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198789" algn="l" defTabSz="913938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5759" algn="l" defTabSz="913938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 defTabSz="342413" hangingPunct="0">
              <a:defRPr/>
            </a:pPr>
            <a:fld id="{56F2440A-EF1F-467A-B21C-7D57F5345B35}" type="slidenum">
              <a:rPr lang="zh-CN" altLang="en-US" sz="1350" smtClean="0">
                <a:solidFill>
                  <a:srgbClr val="000000"/>
                </a:solidFill>
                <a:latin typeface="Helvetica" panose="020B0604020202020204" pitchFamily="2" charset="0"/>
                <a:cs typeface="Arial" pitchFamily="34" charset="0"/>
                <a:sym typeface="Gill Sans" pitchFamily="-109" charset="0"/>
              </a:rPr>
              <a:pPr algn="ctr" defTabSz="342413" hangingPunct="0">
                <a:defRPr/>
              </a:pPr>
              <a:t>‹#›</a:t>
            </a:fld>
            <a:endParaRPr lang="zh-CN" altLang="en-US" sz="1350" dirty="0" smtClean="0">
              <a:solidFill>
                <a:srgbClr val="000000"/>
              </a:solidFill>
              <a:latin typeface="Helvetica" panose="020B0604020202020204" pitchFamily="2" charset="0"/>
              <a:cs typeface="Arial" pitchFamily="34" charset="0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835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31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4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11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174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217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28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9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67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7359" y="5925277"/>
            <a:ext cx="878339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54888" y="1422154"/>
            <a:ext cx="2341361" cy="129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6" descr="“shop 素材”的图片搜索结果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760" y="1346928"/>
            <a:ext cx="1344149" cy="134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直接箭头连接符 6"/>
          <p:cNvCxnSpPr/>
          <p:nvPr/>
        </p:nvCxnSpPr>
        <p:spPr>
          <a:xfrm>
            <a:off x="5711958" y="2019003"/>
            <a:ext cx="394292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9" name="Picture 24" descr="“nova poshta”的图片搜索结果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2" y="1316766"/>
            <a:ext cx="1011713" cy="80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椭圆 9"/>
          <p:cNvSpPr/>
          <p:nvPr/>
        </p:nvSpPr>
        <p:spPr>
          <a:xfrm>
            <a:off x="9244389" y="3160619"/>
            <a:ext cx="1257443" cy="1257443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обратно возврат на приемку\ магазин</a:t>
            </a:r>
            <a:endParaRPr lang="en-US" sz="9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肘形连接符 11"/>
          <p:cNvCxnSpPr>
            <a:stCxn id="12" idx="2"/>
            <a:endCxn id="20" idx="6"/>
          </p:cNvCxnSpPr>
          <p:nvPr/>
        </p:nvCxnSpPr>
        <p:spPr>
          <a:xfrm rot="5400000">
            <a:off x="10126770" y="3090541"/>
            <a:ext cx="1073863" cy="323737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肘形连接符 16"/>
          <p:cNvCxnSpPr>
            <a:stCxn id="20" idx="2"/>
            <a:endCxn id="16" idx="2"/>
          </p:cNvCxnSpPr>
          <p:nvPr/>
        </p:nvCxnSpPr>
        <p:spPr>
          <a:xfrm rot="10800000">
            <a:off x="4913835" y="2691077"/>
            <a:ext cx="4330554" cy="1098264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箭头连接符 29"/>
          <p:cNvCxnSpPr/>
          <p:nvPr/>
        </p:nvCxnSpPr>
        <p:spPr>
          <a:xfrm>
            <a:off x="1353506" y="2509137"/>
            <a:ext cx="288825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9" name="Picture 34" descr="相关图片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80" y="1551106"/>
            <a:ext cx="909853" cy="90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组合 20"/>
          <p:cNvGrpSpPr/>
          <p:nvPr/>
        </p:nvGrpSpPr>
        <p:grpSpPr>
          <a:xfrm>
            <a:off x="11134351" y="2030193"/>
            <a:ext cx="344966" cy="520302"/>
            <a:chOff x="1835696" y="4612413"/>
            <a:chExt cx="258724" cy="390227"/>
          </a:xfrm>
        </p:grpSpPr>
        <p:pic>
          <p:nvPicPr>
            <p:cNvPr id="31" name="Picture 26" descr="“phone 素材”的图片搜索结果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8" r="12818"/>
            <a:stretch/>
          </p:blipFill>
          <p:spPr bwMode="auto">
            <a:xfrm>
              <a:off x="1853703" y="4612413"/>
              <a:ext cx="238012" cy="3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文本框 25"/>
            <p:cNvSpPr txBox="1"/>
            <p:nvPr/>
          </p:nvSpPr>
          <p:spPr>
            <a:xfrm>
              <a:off x="1835696" y="4659982"/>
              <a:ext cx="25872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67" b="1" dirty="0"/>
                <a:t>G</a:t>
              </a:r>
            </a:p>
          </p:txBody>
        </p:sp>
      </p:grpSp>
      <p:pic>
        <p:nvPicPr>
          <p:cNvPr id="33" name="Picture 34" descr="相关图片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59" y="1539847"/>
            <a:ext cx="909853" cy="90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箭头连接符 8"/>
          <p:cNvCxnSpPr/>
          <p:nvPr/>
        </p:nvCxnSpPr>
        <p:spPr>
          <a:xfrm flipH="1">
            <a:off x="1316894" y="2460959"/>
            <a:ext cx="294411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5" name="组合 47"/>
          <p:cNvGrpSpPr/>
          <p:nvPr/>
        </p:nvGrpSpPr>
        <p:grpSpPr>
          <a:xfrm>
            <a:off x="11276723" y="2036430"/>
            <a:ext cx="344966" cy="520302"/>
            <a:chOff x="1835696" y="4612413"/>
            <a:chExt cx="258724" cy="390227"/>
          </a:xfrm>
        </p:grpSpPr>
        <p:pic>
          <p:nvPicPr>
            <p:cNvPr id="36" name="Picture 26" descr="“phone 素材”的图片搜索结果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8" r="12818"/>
            <a:stretch/>
          </p:blipFill>
          <p:spPr bwMode="auto">
            <a:xfrm>
              <a:off x="1853703" y="4612413"/>
              <a:ext cx="238012" cy="3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文本框 49"/>
            <p:cNvSpPr txBox="1"/>
            <p:nvPr/>
          </p:nvSpPr>
          <p:spPr>
            <a:xfrm>
              <a:off x="1835696" y="4659982"/>
              <a:ext cx="25872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67" b="1" dirty="0"/>
                <a:t>G</a:t>
              </a:r>
            </a:p>
          </p:txBody>
        </p:sp>
      </p:grpSp>
      <p:pic>
        <p:nvPicPr>
          <p:cNvPr id="38" name="Picture 24" descr="“nova poshta”的图片搜索结果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34600" y="3562612"/>
            <a:ext cx="1010349" cy="8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组合 35"/>
          <p:cNvGrpSpPr/>
          <p:nvPr/>
        </p:nvGrpSpPr>
        <p:grpSpPr>
          <a:xfrm>
            <a:off x="217377" y="5404975"/>
            <a:ext cx="800094" cy="601282"/>
            <a:chOff x="1083227" y="1332212"/>
            <a:chExt cx="322803" cy="390227"/>
          </a:xfrm>
        </p:grpSpPr>
        <p:pic>
          <p:nvPicPr>
            <p:cNvPr id="42" name="Picture 26" descr="“phone 素材”的图片搜索结果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8" r="12818"/>
            <a:stretch/>
          </p:blipFill>
          <p:spPr bwMode="auto">
            <a:xfrm>
              <a:off x="1083227" y="1332212"/>
              <a:ext cx="238012" cy="3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文本框 37"/>
            <p:cNvSpPr txBox="1"/>
            <p:nvPr/>
          </p:nvSpPr>
          <p:spPr>
            <a:xfrm>
              <a:off x="1105225" y="1401231"/>
              <a:ext cx="300805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67" b="1" dirty="0"/>
                <a:t>W</a:t>
              </a:r>
            </a:p>
          </p:txBody>
        </p:sp>
      </p:grpSp>
      <p:grpSp>
        <p:nvGrpSpPr>
          <p:cNvPr id="44" name="组合 38"/>
          <p:cNvGrpSpPr/>
          <p:nvPr/>
        </p:nvGrpSpPr>
        <p:grpSpPr>
          <a:xfrm>
            <a:off x="209323" y="6083478"/>
            <a:ext cx="807309" cy="520302"/>
            <a:chOff x="1851216" y="4612413"/>
            <a:chExt cx="346667" cy="390227"/>
          </a:xfrm>
        </p:grpSpPr>
        <p:pic>
          <p:nvPicPr>
            <p:cNvPr id="45" name="Picture 26" descr="“phone 素材”的图片搜索结果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8" r="12818"/>
            <a:stretch/>
          </p:blipFill>
          <p:spPr bwMode="auto">
            <a:xfrm>
              <a:off x="1853703" y="4612413"/>
              <a:ext cx="238012" cy="3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文本框 40"/>
            <p:cNvSpPr txBox="1"/>
            <p:nvPr/>
          </p:nvSpPr>
          <p:spPr>
            <a:xfrm>
              <a:off x="1851216" y="4668245"/>
              <a:ext cx="346667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b="1" dirty="0" smtClean="0"/>
                <a:t>OW</a:t>
              </a:r>
              <a:endParaRPr lang="en-US" sz="1867" b="1" dirty="0"/>
            </a:p>
          </p:txBody>
        </p:sp>
      </p:grpSp>
      <p:sp>
        <p:nvSpPr>
          <p:cNvPr id="47" name="文本框 7"/>
          <p:cNvSpPr txBox="1"/>
          <p:nvPr/>
        </p:nvSpPr>
        <p:spPr>
          <a:xfrm>
            <a:off x="915219" y="5418905"/>
            <a:ext cx="3079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- </a:t>
            </a:r>
            <a:r>
              <a:rPr lang="ru-RU" altLang="zh-CN" sz="2400" dirty="0" smtClean="0"/>
              <a:t>Гарантийная техника</a:t>
            </a:r>
            <a:endParaRPr lang="en-US" sz="2400" dirty="0"/>
          </a:p>
        </p:txBody>
      </p:sp>
      <p:sp>
        <p:nvSpPr>
          <p:cNvPr id="48" name="文本框 42"/>
          <p:cNvSpPr txBox="1"/>
          <p:nvPr/>
        </p:nvSpPr>
        <p:spPr>
          <a:xfrm>
            <a:off x="939229" y="6111342"/>
            <a:ext cx="348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- </a:t>
            </a:r>
            <a:r>
              <a:rPr lang="ru-RU" altLang="zh-CN" sz="2400" dirty="0" smtClean="0"/>
              <a:t>Не гарантийная</a:t>
            </a:r>
            <a:r>
              <a:rPr lang="en-US" altLang="zh-CN" sz="2400" dirty="0" smtClean="0"/>
              <a:t> </a:t>
            </a:r>
            <a:r>
              <a:rPr lang="ru-RU" altLang="zh-CN" sz="2400" dirty="0" smtClean="0"/>
              <a:t>техника</a:t>
            </a:r>
            <a:endParaRPr lang="en-US" sz="2400" dirty="0"/>
          </a:p>
        </p:txBody>
      </p:sp>
      <p:sp>
        <p:nvSpPr>
          <p:cNvPr id="49" name="文本框 10"/>
          <p:cNvSpPr txBox="1"/>
          <p:nvPr/>
        </p:nvSpPr>
        <p:spPr>
          <a:xfrm>
            <a:off x="4918963" y="3671391"/>
            <a:ext cx="33003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Lucida Calligraphy" panose="03010101010101010101" pitchFamily="66" charset="0"/>
                <a:ea typeface="Batang" panose="02030600000101010101" pitchFamily="18" charset="-127"/>
                <a:cs typeface="MV Boli" panose="02000500030200090000" pitchFamily="2" charset="0"/>
              </a:rPr>
              <a:t>После окончание ремонта</a:t>
            </a:r>
            <a:endParaRPr lang="en-US" altLang="zh-CN" sz="2800" b="1" dirty="0">
              <a:solidFill>
                <a:srgbClr val="7030A0"/>
              </a:solidFill>
              <a:latin typeface="Lucida Calligraphy" panose="03010101010101010101" pitchFamily="66" charset="0"/>
              <a:ea typeface="Batang" panose="02030600000101010101" pitchFamily="18" charset="-127"/>
              <a:cs typeface="MV Boli" panose="02000500030200090000" pitchFamily="2" charset="0"/>
            </a:endParaRPr>
          </a:p>
          <a:p>
            <a:endParaRPr lang="en-US" sz="2800" b="1" dirty="0">
              <a:solidFill>
                <a:srgbClr val="7030A0"/>
              </a:solidFill>
              <a:latin typeface="Lucida Calligraphy" panose="03010101010101010101" pitchFamily="66" charset="0"/>
              <a:ea typeface="Batang" panose="02030600000101010101" pitchFamily="18" charset="-127"/>
              <a:cs typeface="MV Boli" panose="02000500030200090000" pitchFamily="2" charset="0"/>
            </a:endParaRPr>
          </a:p>
        </p:txBody>
      </p:sp>
      <p:sp>
        <p:nvSpPr>
          <p:cNvPr id="50" name="标题 4"/>
          <p:cNvSpPr txBox="1">
            <a:spLocks/>
          </p:cNvSpPr>
          <p:nvPr/>
        </p:nvSpPr>
        <p:spPr>
          <a:xfrm>
            <a:off x="172749" y="236744"/>
            <a:ext cx="10739580" cy="584063"/>
          </a:xfrm>
          <a:prstGeom prst="rect">
            <a:avLst/>
          </a:prstGeom>
        </p:spPr>
        <p:txBody>
          <a:bodyPr/>
          <a:lstStyle>
            <a:lvl1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+mj-lt"/>
                <a:ea typeface="+mj-ea"/>
                <a:cs typeface="+mj-cs"/>
                <a:sym typeface="Gill Sans" pitchFamily="-109" charset="0"/>
              </a:defRPr>
            </a:lvl1pPr>
            <a:lvl2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2pPr>
            <a:lvl3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3pPr>
            <a:lvl4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4pPr>
            <a:lvl5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5pPr>
            <a:lvl6pPr marL="342854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6pPr>
            <a:lvl7pPr marL="685709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7pPr>
            <a:lvl8pPr marL="1028563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8pPr>
            <a:lvl9pPr marL="1371417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9pPr>
          </a:lstStyle>
          <a:p>
            <a:r>
              <a:rPr lang="ru-RU" sz="2800" dirty="0"/>
              <a:t>Схема отправки в ремонт через Новую почту для магазинов</a:t>
            </a:r>
            <a:endParaRPr lang="zh-CN" altLang="en-US" sz="2800" kern="1000" cap="all" spc="733" dirty="0">
              <a:solidFill>
                <a:prstClr val="black"/>
              </a:solidFill>
              <a:latin typeface="FrutigerNext LT Light" panose="020B0403040504020204" pitchFamily="34" charset="0"/>
              <a:ea typeface="+mn-ea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574748" y="1193373"/>
            <a:ext cx="3079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ехника напрямую  попадает в эксклюзивный сервис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1999132" y="1539848"/>
            <a:ext cx="2268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Клиент сдает  технику в приемном пункте, магазине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8159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35802E-6 L 0.275 0.0009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50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6.17284E-7 L -0.01892 0.10432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" y="5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92 0.10432 L -0.01892 0.14846 C -0.01892 0.16821 -0.06701 0.1929 -0.10607 0.1929 L -0.19323 0.1929 " pathEditMode="relative" rAng="0" ptsTypes="AAAA">
                                      <p:cBhvr>
                                        <p:cTn id="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15" y="44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93827E-6 L -0.13663 4.93827E-6 C -0.19792 4.93827E-6 -0.27275 -0.04723 -0.27275 -0.08457 L -0.27275 -0.16821 " pathEditMode="relative" rAng="0" ptsTypes="AAAA">
                                      <p:cBhvr>
                                        <p:cTn id="7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46" y="-8426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323 0.1929 L -0.33142 0.1929 C -0.3934 0.1929 -0.46944 0.14506 -0.46944 0.10679 L -0.46944 0.02068 " pathEditMode="relative" rAng="0" ptsTypes="AAAA">
                                      <p:cBhvr>
                                        <p:cTn id="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19" y="-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944 0.02068 L -0.54843 -0.03703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1" y="-29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9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879 0.00185 L -3.33333E-6 4.5679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4" y="309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843 -0.03704 L -0.79844 -0.03703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3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45679E-6 L 5.55556E-7 0.16172 C 5.55556E-7 0.23395 -0.04757 0.32345 -0.08611 0.32345 L -0.17222 0.32345 " pathEditMode="relative" rAng="0" ptsTypes="AAAA">
                                      <p:cBhvr>
                                        <p:cTn id="12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11" y="16173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222 0.32345 L -0.34375 0.32345 C -0.42066 0.32345 -0.5151 0.24135 -0.5151 0.175 L -0.5151 0.02716 " pathEditMode="relative" rAng="0" ptsTypes="AAAA">
                                      <p:cBhvr>
                                        <p:cTn id="1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53" y="-1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51 0.02716 L -0.58993 0.10339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3796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8993 0.10339 L -0.73767 -0.04044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96" y="-7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3767 -0.04044 L -0.81024 -0.03797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6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4"/>
          <p:cNvSpPr txBox="1">
            <a:spLocks/>
          </p:cNvSpPr>
          <p:nvPr/>
        </p:nvSpPr>
        <p:spPr>
          <a:xfrm>
            <a:off x="172749" y="236744"/>
            <a:ext cx="10739580" cy="584063"/>
          </a:xfrm>
          <a:prstGeom prst="rect">
            <a:avLst/>
          </a:prstGeom>
        </p:spPr>
        <p:txBody>
          <a:bodyPr/>
          <a:lstStyle>
            <a:lvl1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+mj-lt"/>
                <a:ea typeface="+mj-ea"/>
                <a:cs typeface="+mj-cs"/>
                <a:sym typeface="Gill Sans" pitchFamily="-109" charset="0"/>
              </a:defRPr>
            </a:lvl1pPr>
            <a:lvl2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2pPr>
            <a:lvl3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3pPr>
            <a:lvl4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4pPr>
            <a:lvl5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5pPr>
            <a:lvl6pPr marL="342854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6pPr>
            <a:lvl7pPr marL="685709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7pPr>
            <a:lvl8pPr marL="1028563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8pPr>
            <a:lvl9pPr marL="1371417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9pPr>
          </a:lstStyle>
          <a:p>
            <a:r>
              <a:rPr lang="ru-RU" sz="2800" dirty="0"/>
              <a:t>Схема отправки в ремонт через Новую почту для магазинов</a:t>
            </a:r>
            <a:endParaRPr lang="zh-CN" altLang="en-US" sz="2800" kern="1000" cap="all" spc="733" dirty="0">
              <a:solidFill>
                <a:prstClr val="black"/>
              </a:solidFill>
              <a:latin typeface="FrutigerNext LT Light" panose="020B0403040504020204" pitchFamily="34" charset="0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" y="1007203"/>
            <a:ext cx="545335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1й способ: </a:t>
            </a:r>
            <a:r>
              <a:rPr lang="ru-RU" sz="1200" dirty="0" smtClean="0">
                <a:latin typeface="+mj-lt"/>
              </a:rPr>
              <a:t>Пишем </a:t>
            </a:r>
            <a:r>
              <a:rPr lang="en-US" sz="1200" dirty="0" smtClean="0">
                <a:latin typeface="+mj-lt"/>
              </a:rPr>
              <a:t>mail</a:t>
            </a:r>
            <a:r>
              <a:rPr lang="ru-RU" sz="1200" dirty="0" smtClean="0">
                <a:latin typeface="+mj-lt"/>
              </a:rPr>
              <a:t> </a:t>
            </a:r>
            <a:r>
              <a:rPr lang="en-US" sz="1200" dirty="0" smtClean="0">
                <a:latin typeface="+mj-lt"/>
              </a:rPr>
              <a:t>c </a:t>
            </a:r>
            <a:r>
              <a:rPr lang="ru-RU" sz="1200" dirty="0" smtClean="0">
                <a:latin typeface="+mj-lt"/>
              </a:rPr>
              <a:t>магазина на горячую линию</a:t>
            </a:r>
            <a:r>
              <a:rPr lang="en-US" sz="1200" dirty="0" smtClean="0">
                <a:latin typeface="+mj-lt"/>
              </a:rPr>
              <a:t> </a:t>
            </a:r>
            <a:r>
              <a:rPr lang="ru-RU" sz="1200" dirty="0" smtClean="0">
                <a:latin typeface="+mj-lt"/>
              </a:rPr>
              <a:t>новой почты: </a:t>
            </a:r>
            <a:r>
              <a:rPr lang="en-US" sz="1200" u="sng" dirty="0">
                <a:latin typeface="+mj-lt"/>
              </a:rPr>
              <a:t>vip@novaposhta.ua</a:t>
            </a:r>
            <a:r>
              <a:rPr lang="ru-RU" sz="1200" dirty="0" smtClean="0">
                <a:latin typeface="+mj-lt"/>
              </a:rPr>
              <a:t> в копию ставим </a:t>
            </a:r>
            <a:r>
              <a:rPr lang="ru-RU" sz="1200" u="sng" dirty="0">
                <a:latin typeface="+mj-lt"/>
              </a:rPr>
              <a:t>reception-dealer1@kenford.com.ua </a:t>
            </a:r>
          </a:p>
          <a:p>
            <a:r>
              <a:rPr lang="ru-RU" sz="1200" b="1" dirty="0" smtClean="0">
                <a:latin typeface="+mj-lt"/>
              </a:rPr>
              <a:t>Тема письма: </a:t>
            </a:r>
            <a:r>
              <a:rPr lang="ru-RU" sz="1200" dirty="0" smtClean="0">
                <a:latin typeface="+mj-lt"/>
              </a:rPr>
              <a:t>пересылка гарантийных \ не гарантийных аппаратов </a:t>
            </a:r>
            <a:r>
              <a:rPr lang="en-US" sz="1200" dirty="0" smtClean="0">
                <a:latin typeface="+mj-lt"/>
              </a:rPr>
              <a:t>HUAWEI</a:t>
            </a:r>
            <a:r>
              <a:rPr lang="ru-RU" sz="1200" dirty="0" smtClean="0">
                <a:latin typeface="+mj-lt"/>
              </a:rPr>
              <a:t> (Магазин ….. Адрес ……)</a:t>
            </a:r>
            <a:endParaRPr lang="en-US" sz="1200" dirty="0" smtClean="0">
              <a:latin typeface="+mj-lt"/>
            </a:endParaRPr>
          </a:p>
          <a:p>
            <a:r>
              <a:rPr lang="ru-RU" sz="1200" b="1" dirty="0" smtClean="0">
                <a:latin typeface="+mj-lt"/>
              </a:rPr>
              <a:t>Тело письма: </a:t>
            </a:r>
            <a:r>
              <a:rPr lang="ru-RU" sz="1200" dirty="0" smtClean="0">
                <a:latin typeface="+mj-lt"/>
              </a:rPr>
              <a:t>Добрый день, во вложении данные для пересылки</a:t>
            </a:r>
          </a:p>
          <a:p>
            <a:r>
              <a:rPr lang="ru-RU" sz="1200" b="1" dirty="0" smtClean="0">
                <a:latin typeface="+mj-lt"/>
              </a:rPr>
              <a:t>Вложение</a:t>
            </a:r>
            <a:r>
              <a:rPr lang="ru-RU" sz="1200" b="1" dirty="0">
                <a:latin typeface="+mj-lt"/>
              </a:rPr>
              <a:t>: </a:t>
            </a:r>
            <a:r>
              <a:rPr lang="ru-RU" sz="1200" dirty="0" smtClean="0">
                <a:latin typeface="+mj-lt"/>
              </a:rPr>
              <a:t>Список </a:t>
            </a:r>
            <a:r>
              <a:rPr lang="ru-RU" sz="1200" dirty="0">
                <a:latin typeface="+mj-lt"/>
              </a:rPr>
              <a:t>для </a:t>
            </a:r>
            <a:r>
              <a:rPr lang="ru-RU" sz="1200" dirty="0" smtClean="0">
                <a:latin typeface="+mj-lt"/>
              </a:rPr>
              <a:t>отправки файл </a:t>
            </a:r>
            <a:r>
              <a:rPr lang="en-US" sz="1200" dirty="0" smtClean="0">
                <a:latin typeface="+mj-lt"/>
              </a:rPr>
              <a:t>XL</a:t>
            </a:r>
          </a:p>
          <a:p>
            <a:r>
              <a:rPr lang="ru-RU" sz="1200" b="1" dirty="0" smtClean="0">
                <a:latin typeface="+mj-lt"/>
              </a:rPr>
              <a:t>Вид файла </a:t>
            </a:r>
            <a:r>
              <a:rPr lang="en-US" sz="1200" b="1" dirty="0" smtClean="0"/>
              <a:t>XL</a:t>
            </a:r>
            <a:r>
              <a:rPr lang="ru-RU" sz="1200" b="1" dirty="0" smtClean="0"/>
              <a:t> пример</a:t>
            </a:r>
            <a:r>
              <a:rPr lang="en-US" sz="1200" b="1" dirty="0" smtClean="0"/>
              <a:t> </a:t>
            </a:r>
            <a:r>
              <a:rPr lang="ru-RU" sz="1200" b="1" dirty="0" smtClean="0">
                <a:latin typeface="+mj-lt"/>
              </a:rPr>
              <a:t>:</a:t>
            </a:r>
          </a:p>
          <a:p>
            <a:endParaRPr lang="ru-RU" sz="1200" b="1" dirty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endParaRPr lang="ru-RU" sz="1200" b="1" dirty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endParaRPr lang="ru-RU" sz="1200" b="1" dirty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endParaRPr lang="ru-RU" sz="1200" b="1" dirty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endParaRPr lang="ru-RU" sz="1200" b="1" dirty="0" smtClean="0">
              <a:latin typeface="+mj-lt"/>
            </a:endParaRPr>
          </a:p>
          <a:p>
            <a:r>
              <a:rPr lang="ru-RU" sz="1200" dirty="0"/>
              <a:t>С вами в этот же день или на следующий свяжется курьер, нужно  приготовить аппараты клиента для отправки курьером. Курьер придёт и оформить вам ТТН и заберет аппараты на отправку.</a:t>
            </a:r>
            <a:r>
              <a:rPr lang="en-US" sz="1200" dirty="0"/>
              <a:t> </a:t>
            </a:r>
            <a:endParaRPr lang="ru-RU" sz="1200" dirty="0"/>
          </a:p>
          <a:p>
            <a:r>
              <a:rPr lang="ru-RU" sz="1200" b="1" dirty="0"/>
              <a:t>Внимание данные для отправки:</a:t>
            </a:r>
          </a:p>
          <a:p>
            <a:r>
              <a:rPr lang="ru-RU" sz="1200" b="1" dirty="0"/>
              <a:t>Данные получателя:</a:t>
            </a:r>
            <a:endParaRPr lang="en-US" sz="1200" b="1" dirty="0"/>
          </a:p>
          <a:p>
            <a:r>
              <a:rPr lang="ru-RU" sz="1200" b="1" dirty="0"/>
              <a:t>КОД в 1С: 102-16368129</a:t>
            </a:r>
          </a:p>
          <a:p>
            <a:r>
              <a:rPr lang="ru-RU" sz="1200" b="1" dirty="0"/>
              <a:t>Киев, </a:t>
            </a:r>
            <a:r>
              <a:rPr lang="ru-RU" sz="1200" b="1" dirty="0" err="1"/>
              <a:t>Русановская</a:t>
            </a:r>
            <a:r>
              <a:rPr lang="ru-RU" sz="1200" b="1" dirty="0"/>
              <a:t> Набережная, 8 Сервисный Центр </a:t>
            </a:r>
            <a:r>
              <a:rPr lang="ru-RU" sz="1200" b="1" dirty="0" err="1"/>
              <a:t>Хуавей</a:t>
            </a:r>
            <a:r>
              <a:rPr lang="ru-RU" sz="1200" b="1" dirty="0"/>
              <a:t>, </a:t>
            </a:r>
          </a:p>
          <a:p>
            <a:r>
              <a:rPr lang="ru-RU" sz="1200" b="1" dirty="0"/>
              <a:t>Получатель: Елена </a:t>
            </a:r>
            <a:r>
              <a:rPr lang="ru-RU" sz="1200" b="1" dirty="0" err="1"/>
              <a:t>Корчевая</a:t>
            </a:r>
            <a:r>
              <a:rPr lang="ru-RU" sz="1200" b="1" dirty="0"/>
              <a:t> </a:t>
            </a:r>
          </a:p>
          <a:p>
            <a:r>
              <a:rPr lang="ru-RU" sz="1200" b="1" dirty="0" err="1"/>
              <a:t>Кт</a:t>
            </a:r>
            <a:r>
              <a:rPr lang="ru-RU" sz="1200" b="1" dirty="0"/>
              <a:t>.: 095 462 86 92 </a:t>
            </a:r>
            <a:endParaRPr lang="en-US" sz="1200" b="1" dirty="0"/>
          </a:p>
          <a:p>
            <a:r>
              <a:rPr lang="ru-RU" sz="1200" b="1" dirty="0"/>
              <a:t>Отправка за счет </a:t>
            </a:r>
            <a:r>
              <a:rPr lang="ru-RU" sz="1200" b="1" dirty="0" err="1"/>
              <a:t>Хуавей</a:t>
            </a:r>
            <a:r>
              <a:rPr lang="ru-RU" sz="1200" b="1" dirty="0"/>
              <a:t> Украина по безналу</a:t>
            </a:r>
          </a:p>
          <a:p>
            <a:r>
              <a:rPr lang="ru-RU" sz="1200" b="1" dirty="0"/>
              <a:t>Сумма Страховки : 299 грн.</a:t>
            </a:r>
          </a:p>
          <a:p>
            <a:r>
              <a:rPr lang="ru-RU" sz="1200" b="1" dirty="0" smtClean="0"/>
              <a:t>Пример ТТН: </a:t>
            </a:r>
            <a:r>
              <a:rPr lang="ru-RU" sz="1200" dirty="0" smtClean="0"/>
              <a:t>файл см. следующий слайд</a:t>
            </a:r>
            <a:endParaRPr lang="ru-RU" sz="1200" dirty="0"/>
          </a:p>
          <a:p>
            <a:endParaRPr lang="ru-RU" sz="1200" b="1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1" y="730204"/>
            <a:ext cx="1034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 * Данная процедура предназначена для сервисных приемок и магазинов, когда клиент обращается для гарантийного или не гарантийного ремонта.</a:t>
            </a:r>
            <a:endParaRPr lang="ru-RU" sz="1200" b="1" dirty="0">
              <a:latin typeface="+mj-lt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7359" y="5925277"/>
            <a:ext cx="878339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225618" y="1007203"/>
            <a:ext cx="52060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2й способ: звоним на</a:t>
            </a:r>
            <a:r>
              <a:rPr lang="ru-RU" sz="1200" b="1" dirty="0"/>
              <a:t> горячую линию</a:t>
            </a:r>
            <a:r>
              <a:rPr lang="en-US" sz="1200" b="1" dirty="0"/>
              <a:t> </a:t>
            </a:r>
            <a:r>
              <a:rPr lang="ru-RU" sz="1200" b="1" dirty="0"/>
              <a:t>новой почты </a:t>
            </a:r>
            <a:r>
              <a:rPr lang="ru-RU" sz="1200" b="1" dirty="0" smtClean="0"/>
              <a:t>067-445-00-66 и заказываем курьера.</a:t>
            </a:r>
          </a:p>
          <a:p>
            <a:r>
              <a:rPr lang="ru-RU" sz="1200" dirty="0"/>
              <a:t>С вами в этот же день или на следующий свяжется курьер, нужно  приготовить аппараты клиента для отправки курьером. Курьер придёт и оформить вам ТТН и заберет аппараты на отправку</a:t>
            </a:r>
            <a:r>
              <a:rPr lang="ru-RU" sz="1200" dirty="0" smtClean="0"/>
              <a:t>.</a:t>
            </a:r>
          </a:p>
          <a:p>
            <a:r>
              <a:rPr lang="ru-RU" sz="1200" b="1" dirty="0"/>
              <a:t>Вид </a:t>
            </a:r>
            <a:r>
              <a:rPr lang="ru-RU" sz="1200" b="1" dirty="0" smtClean="0"/>
              <a:t>файла для вложения в отправку вместе с аппаратами пример</a:t>
            </a:r>
            <a:r>
              <a:rPr lang="en-US" sz="1200" b="1" dirty="0" smtClean="0"/>
              <a:t> </a:t>
            </a:r>
            <a:r>
              <a:rPr lang="ru-RU" sz="1200" b="1" dirty="0"/>
              <a:t>:</a:t>
            </a:r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/>
          </a:p>
          <a:p>
            <a:endParaRPr lang="ru-RU" sz="1200" b="1" dirty="0"/>
          </a:p>
          <a:p>
            <a:r>
              <a:rPr lang="ru-RU" sz="1200" b="1" dirty="0" smtClean="0"/>
              <a:t>Внимание </a:t>
            </a:r>
            <a:r>
              <a:rPr lang="ru-RU" sz="1200" b="1" dirty="0"/>
              <a:t>данные для отправки:</a:t>
            </a:r>
          </a:p>
          <a:p>
            <a:r>
              <a:rPr lang="ru-RU" sz="1200" b="1" dirty="0"/>
              <a:t>Данные получателя:</a:t>
            </a:r>
            <a:endParaRPr lang="en-US" sz="1200" b="1" dirty="0"/>
          </a:p>
          <a:p>
            <a:r>
              <a:rPr lang="ru-RU" sz="1200" b="1" dirty="0"/>
              <a:t>КОД в 1С: 102-16368129</a:t>
            </a:r>
          </a:p>
          <a:p>
            <a:r>
              <a:rPr lang="ru-RU" sz="1200" b="1" dirty="0"/>
              <a:t>Киев, </a:t>
            </a:r>
            <a:r>
              <a:rPr lang="ru-RU" sz="1200" b="1" dirty="0" err="1"/>
              <a:t>Русановская</a:t>
            </a:r>
            <a:r>
              <a:rPr lang="ru-RU" sz="1200" b="1" dirty="0"/>
              <a:t> Набережная, 8 Сервисный Центр </a:t>
            </a:r>
            <a:r>
              <a:rPr lang="ru-RU" sz="1200" b="1" dirty="0" err="1"/>
              <a:t>Хуавей</a:t>
            </a:r>
            <a:r>
              <a:rPr lang="ru-RU" sz="1200" b="1" dirty="0"/>
              <a:t>, </a:t>
            </a:r>
          </a:p>
          <a:p>
            <a:r>
              <a:rPr lang="ru-RU" sz="1200" b="1" dirty="0"/>
              <a:t>Получатель: Елена </a:t>
            </a:r>
            <a:r>
              <a:rPr lang="ru-RU" sz="1200" b="1" dirty="0" err="1"/>
              <a:t>Корчевая</a:t>
            </a:r>
            <a:r>
              <a:rPr lang="ru-RU" sz="1200" b="1" dirty="0"/>
              <a:t> </a:t>
            </a:r>
          </a:p>
          <a:p>
            <a:r>
              <a:rPr lang="ru-RU" sz="1200" b="1" dirty="0" err="1"/>
              <a:t>Кт</a:t>
            </a:r>
            <a:r>
              <a:rPr lang="ru-RU" sz="1200" b="1" dirty="0"/>
              <a:t>.: 095 462 86 92 </a:t>
            </a:r>
            <a:endParaRPr lang="en-US" sz="1200" b="1" dirty="0"/>
          </a:p>
          <a:p>
            <a:r>
              <a:rPr lang="ru-RU" sz="1200" b="1" dirty="0"/>
              <a:t>Отправка за счет </a:t>
            </a:r>
            <a:r>
              <a:rPr lang="ru-RU" sz="1200" b="1" dirty="0" err="1"/>
              <a:t>Хуавей</a:t>
            </a:r>
            <a:r>
              <a:rPr lang="ru-RU" sz="1200" b="1" dirty="0"/>
              <a:t> Украина по безналу</a:t>
            </a:r>
          </a:p>
          <a:p>
            <a:r>
              <a:rPr lang="ru-RU" sz="1200" b="1" dirty="0"/>
              <a:t>Сумма Страховки : 299 грн.</a:t>
            </a:r>
          </a:p>
          <a:p>
            <a:r>
              <a:rPr lang="ru-RU" sz="1200" b="1" dirty="0" smtClean="0"/>
              <a:t>Пример </a:t>
            </a:r>
            <a:r>
              <a:rPr lang="ru-RU" sz="1200" b="1" dirty="0"/>
              <a:t>ТТН: </a:t>
            </a:r>
            <a:r>
              <a:rPr lang="ru-RU" sz="1200" dirty="0"/>
              <a:t>файл см. следующий слайд</a:t>
            </a:r>
          </a:p>
          <a:p>
            <a:endParaRPr lang="ru-RU" sz="1200" b="1" dirty="0">
              <a:latin typeface="+mj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605043"/>
              </p:ext>
            </p:extLst>
          </p:nvPr>
        </p:nvGraphicFramePr>
        <p:xfrm>
          <a:off x="172753" y="2708933"/>
          <a:ext cx="11615295" cy="1114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7473"/>
                <a:gridCol w="897473"/>
                <a:gridCol w="897473"/>
                <a:gridCol w="897473"/>
                <a:gridCol w="897473"/>
                <a:gridCol w="897473"/>
                <a:gridCol w="897473"/>
                <a:gridCol w="897473"/>
                <a:gridCol w="897473"/>
                <a:gridCol w="897473"/>
                <a:gridCol w="897473"/>
                <a:gridCol w="845619"/>
                <a:gridCol w="897473"/>
              </a:tblGrid>
              <a:tr h="9239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Цвет Телефона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Модель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IMEI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Описание не исправности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Общие состояние телефона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Дата продажи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Наличие гаратнийного талона\чека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Адрес магазина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Ф.И.О продавца магазина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Моб.тел. Продавца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ФИО Клиента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Моб Тел клиента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Адрес клиента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660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4"/>
          <p:cNvSpPr txBox="1">
            <a:spLocks/>
          </p:cNvSpPr>
          <p:nvPr/>
        </p:nvSpPr>
        <p:spPr>
          <a:xfrm>
            <a:off x="172749" y="236744"/>
            <a:ext cx="10739580" cy="584063"/>
          </a:xfrm>
          <a:prstGeom prst="rect">
            <a:avLst/>
          </a:prstGeom>
        </p:spPr>
        <p:txBody>
          <a:bodyPr/>
          <a:lstStyle>
            <a:lvl1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+mj-lt"/>
                <a:ea typeface="+mj-ea"/>
                <a:cs typeface="+mj-cs"/>
                <a:sym typeface="Gill Sans" pitchFamily="-109" charset="0"/>
              </a:defRPr>
            </a:lvl1pPr>
            <a:lvl2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2pPr>
            <a:lvl3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3pPr>
            <a:lvl4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4pPr>
            <a:lvl5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5pPr>
            <a:lvl6pPr marL="342854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6pPr>
            <a:lvl7pPr marL="685709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7pPr>
            <a:lvl8pPr marL="1028563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8pPr>
            <a:lvl9pPr marL="1371417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9pPr>
          </a:lstStyle>
          <a:p>
            <a:r>
              <a:rPr lang="ru-RU" sz="2800" dirty="0"/>
              <a:t>Схема отправки в ремонт через Новую почту для магазинов</a:t>
            </a:r>
            <a:endParaRPr lang="zh-CN" altLang="en-US" sz="2800" kern="1000" cap="all" spc="733" dirty="0">
              <a:solidFill>
                <a:prstClr val="black"/>
              </a:solidFill>
              <a:latin typeface="FrutigerNext LT Light" panose="020B0403040504020204" pitchFamily="34" charset="0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67814" y="833453"/>
            <a:ext cx="53578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</a:rPr>
              <a:t>Печатайте файл, который отправили на горячую линию и вкладываете его вместе с телефонами , если вы вызывали курьера распечатайте файл.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</a:rPr>
              <a:t>Курьер </a:t>
            </a:r>
            <a:r>
              <a:rPr lang="ru-RU" sz="1200" dirty="0">
                <a:latin typeface="+mj-lt"/>
              </a:rPr>
              <a:t>забирает аппарат и доставляет в сервисный центр.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b="1" dirty="0">
                <a:latin typeface="+mj-lt"/>
              </a:rPr>
              <a:t> </a:t>
            </a:r>
            <a:r>
              <a:rPr lang="ru-RU" sz="1200" dirty="0" smtClean="0">
                <a:latin typeface="+mj-lt"/>
              </a:rPr>
              <a:t>Сервисный </a:t>
            </a:r>
            <a:r>
              <a:rPr lang="ru-RU" sz="1200" dirty="0">
                <a:latin typeface="+mj-lt"/>
              </a:rPr>
              <a:t>центр производит все необходимые процессы для устранения неполадок с аппаратом клиента.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</a:rPr>
              <a:t>По </a:t>
            </a:r>
            <a:r>
              <a:rPr lang="ru-RU" sz="1200" dirty="0">
                <a:latin typeface="+mj-lt"/>
              </a:rPr>
              <a:t>завершению работы, отправляет аппарат клиента обратно Вам в магазин на Ф.И.О. Вашего ответственного лица, с которым свяжется курьер и уведомит о доставке аппарата;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</a:rPr>
              <a:t>Ответственное </a:t>
            </a:r>
            <a:r>
              <a:rPr lang="ru-RU" sz="1200" dirty="0">
                <a:latin typeface="+mj-lt"/>
              </a:rPr>
              <a:t>лицо в магазине информирует клиента, что он может прийти получить свой отремонтированный аппарат.</a:t>
            </a:r>
          </a:p>
          <a:p>
            <a:endParaRPr lang="ru-RU" sz="1200" b="1" dirty="0">
              <a:latin typeface="+mj-lt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7359" y="5925277"/>
            <a:ext cx="878339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70702"/>
            <a:ext cx="6495066" cy="449993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9549" y="761089"/>
            <a:ext cx="1529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Пример ТТН: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8919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4"/>
          <p:cNvSpPr txBox="1">
            <a:spLocks/>
          </p:cNvSpPr>
          <p:nvPr/>
        </p:nvSpPr>
        <p:spPr>
          <a:xfrm>
            <a:off x="172749" y="236744"/>
            <a:ext cx="10739580" cy="584063"/>
          </a:xfrm>
          <a:prstGeom prst="rect">
            <a:avLst/>
          </a:prstGeom>
        </p:spPr>
        <p:txBody>
          <a:bodyPr/>
          <a:lstStyle>
            <a:lvl1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+mj-lt"/>
                <a:ea typeface="+mj-ea"/>
                <a:cs typeface="+mj-cs"/>
                <a:sym typeface="Gill Sans" pitchFamily="-109" charset="0"/>
              </a:defRPr>
            </a:lvl1pPr>
            <a:lvl2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2pPr>
            <a:lvl3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3pPr>
            <a:lvl4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4pPr>
            <a:lvl5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5pPr>
            <a:lvl6pPr marL="342854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6pPr>
            <a:lvl7pPr marL="685709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7pPr>
            <a:lvl8pPr marL="1028563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8pPr>
            <a:lvl9pPr marL="1371417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9pPr>
          </a:lstStyle>
          <a:p>
            <a:r>
              <a:rPr lang="ru-RU" sz="2800" dirty="0"/>
              <a:t>Схема отправки в ремонт через Новую почту для магазинов</a:t>
            </a:r>
            <a:endParaRPr lang="zh-CN" altLang="en-US" sz="2800" kern="1000" cap="all" spc="733" dirty="0">
              <a:solidFill>
                <a:prstClr val="black"/>
              </a:solidFill>
              <a:latin typeface="FrutigerNext LT Light" panose="020B0403040504020204" pitchFamily="34" charset="0"/>
              <a:ea typeface="+mn-ea"/>
              <a:cs typeface="+mn-cs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7359" y="5925277"/>
            <a:ext cx="878339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64939" y="1053530"/>
            <a:ext cx="10515600" cy="3456384"/>
          </a:xfrm>
          <a:prstGeom prst="rect">
            <a:avLst/>
          </a:prstGeom>
        </p:spPr>
        <p:txBody>
          <a:bodyPr vert="horz" lIns="121904" tIns="60952" rIns="121904" bIns="60952" rtlCol="0">
            <a:normAutofit fontScale="92500" lnSpcReduction="20000"/>
          </a:bodyPr>
          <a:lstStyle>
            <a:lvl1pPr marL="0" marR="0" indent="0" algn="l" defTabSz="121903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9522" indent="0" algn="ctr" defTabSz="1219037" rtl="0" eaLnBrk="1" latinLnBrk="0" hangingPunct="1">
              <a:spcBef>
                <a:spcPct val="20000"/>
              </a:spcBef>
              <a:buFont typeface="Arial" pitchFamily="34" charset="0"/>
              <a:buNone/>
              <a:defRPr sz="3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037" indent="0" algn="ctr" defTabSz="1219037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556" indent="0" algn="ctr" defTabSz="121903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074" indent="0" algn="ctr" defTabSz="121903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592" indent="0" algn="ctr" defTabSz="121903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111" indent="0" algn="ctr" defTabSz="121903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630" indent="0" algn="ctr" defTabSz="121903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148" indent="0" algn="ctr" defTabSz="1219037" rtl="0" eaLnBrk="1" latinLnBrk="0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Контактные лица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Горячая Линия </a:t>
            </a:r>
          </a:p>
          <a:p>
            <a:r>
              <a:rPr lang="ru-RU" sz="1400" dirty="0" err="1" smtClean="0">
                <a:solidFill>
                  <a:schemeClr val="tx1"/>
                </a:solidFill>
              </a:rPr>
              <a:t>Кт</a:t>
            </a:r>
            <a:r>
              <a:rPr lang="ru-RU" sz="1400" dirty="0" smtClean="0">
                <a:solidFill>
                  <a:schemeClr val="tx1"/>
                </a:solidFill>
              </a:rPr>
              <a:t>.: </a:t>
            </a:r>
          </a:p>
          <a:p>
            <a:r>
              <a:rPr lang="en-US" sz="1400" dirty="0">
                <a:solidFill>
                  <a:schemeClr val="tx1"/>
                </a:solidFill>
              </a:rPr>
              <a:t>044 359 02 </a:t>
            </a:r>
            <a:r>
              <a:rPr lang="en-US" sz="1400" dirty="0" smtClean="0">
                <a:solidFill>
                  <a:schemeClr val="tx1"/>
                </a:solidFill>
              </a:rPr>
              <a:t>83</a:t>
            </a:r>
            <a:r>
              <a:rPr lang="ru-RU" sz="1400" dirty="0" smtClean="0">
                <a:solidFill>
                  <a:schemeClr val="tx1"/>
                </a:solidFill>
              </a:rPr>
              <a:t> -</a:t>
            </a:r>
            <a:r>
              <a:rPr lang="ru-RU" sz="1400" b="1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отвечает по статусам </a:t>
            </a:r>
            <a:r>
              <a:rPr lang="ru-RU" sz="1400" dirty="0" smtClean="0">
                <a:solidFill>
                  <a:schemeClr val="tx1"/>
                </a:solidFill>
              </a:rPr>
              <a:t>ремонта, статусам отправки получения аппарата.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(На </a:t>
            </a:r>
            <a:r>
              <a:rPr lang="ru-RU" sz="1400" dirty="0">
                <a:solidFill>
                  <a:schemeClr val="tx1"/>
                </a:solidFill>
              </a:rPr>
              <a:t>горячей линии у клиента попросят уточнить номер ИМЕИ аппарат или номер квитанции для того, что бы предоставить ему информацию</a:t>
            </a:r>
            <a:r>
              <a:rPr lang="ru-RU" sz="1400" dirty="0" smtClean="0">
                <a:solidFill>
                  <a:schemeClr val="tx1"/>
                </a:solidFill>
              </a:rPr>
              <a:t>.)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0 </a:t>
            </a:r>
            <a:r>
              <a:rPr lang="en-US" sz="1400" dirty="0">
                <a:solidFill>
                  <a:schemeClr val="tx1"/>
                </a:solidFill>
              </a:rPr>
              <a:t>800 50 88 </a:t>
            </a:r>
            <a:r>
              <a:rPr lang="en-US" sz="1400" dirty="0" smtClean="0">
                <a:solidFill>
                  <a:schemeClr val="tx1"/>
                </a:solidFill>
              </a:rPr>
              <a:t>33</a:t>
            </a:r>
            <a:r>
              <a:rPr lang="ru-RU" sz="1400" dirty="0" smtClean="0">
                <a:solidFill>
                  <a:schemeClr val="tx1"/>
                </a:solidFill>
              </a:rPr>
              <a:t> – общая информация по продуктам, место расположения сервисов, как работают услуги.</a:t>
            </a:r>
            <a:endParaRPr lang="en-US" sz="1400" dirty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Денис Савицкий – менеджер эксклюзивного сервисного центра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Denys.Savytsky@module.com.ua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Елена </a:t>
            </a:r>
            <a:r>
              <a:rPr lang="ru-RU" sz="1400" b="1" dirty="0" err="1">
                <a:solidFill>
                  <a:schemeClr val="tx1"/>
                </a:solidFill>
              </a:rPr>
              <a:t>Корчевая</a:t>
            </a:r>
            <a:r>
              <a:rPr lang="ru-RU" sz="1400" b="1" dirty="0">
                <a:solidFill>
                  <a:schemeClr val="tx1"/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– отвечает по приходу и отправкам техники.</a:t>
            </a:r>
          </a:p>
          <a:p>
            <a:r>
              <a:rPr lang="ru-RU" sz="1400" dirty="0">
                <a:solidFill>
                  <a:schemeClr val="tx1"/>
                </a:solidFill>
              </a:rPr>
              <a:t>reception-dealer1@kenford.com.ua 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err="1" smtClean="0">
                <a:solidFill>
                  <a:schemeClr val="tx1"/>
                </a:solidFill>
              </a:rPr>
              <a:t>Кт</a:t>
            </a:r>
            <a:r>
              <a:rPr lang="ru-RU" sz="1400" dirty="0" smtClean="0">
                <a:solidFill>
                  <a:schemeClr val="tx1"/>
                </a:solidFill>
              </a:rPr>
              <a:t>.: 095 462 86 92 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Глеб Задорин – </a:t>
            </a:r>
            <a:r>
              <a:rPr lang="ru-RU" sz="1400" b="1" dirty="0">
                <a:solidFill>
                  <a:schemeClr val="tx1"/>
                </a:solidFill>
              </a:rPr>
              <a:t>отвечает за процесс списанных и статусы по списанным аппаратам ждущих замены для </a:t>
            </a:r>
            <a:r>
              <a:rPr lang="ru-RU" sz="1400" b="1" dirty="0" smtClean="0">
                <a:solidFill>
                  <a:schemeClr val="tx1"/>
                </a:solidFill>
              </a:rPr>
              <a:t>партнеров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gleb.zadorin@krok-ttc.com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Владимир Ястребов </a:t>
            </a:r>
            <a:r>
              <a:rPr lang="en-US" sz="1400" b="1" dirty="0">
                <a:solidFill>
                  <a:schemeClr val="tx1"/>
                </a:solidFill>
              </a:rPr>
              <a:t>– </a:t>
            </a:r>
            <a:r>
              <a:rPr lang="ru-RU" sz="1400" b="1" dirty="0">
                <a:solidFill>
                  <a:schemeClr val="tx1"/>
                </a:solidFill>
              </a:rPr>
              <a:t>Сервис Менеджер </a:t>
            </a:r>
            <a:r>
              <a:rPr lang="en-US" sz="1400" b="1" dirty="0">
                <a:solidFill>
                  <a:schemeClr val="tx1"/>
                </a:solidFill>
              </a:rPr>
              <a:t>Huawei</a:t>
            </a:r>
            <a:endParaRPr lang="ru-RU" sz="1400" b="1" dirty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Yastrebov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r>
              <a:rPr lang="en-US" sz="1400" dirty="0" smtClean="0">
                <a:solidFill>
                  <a:schemeClr val="tx1"/>
                </a:solidFill>
              </a:rPr>
              <a:t>Vladimir@Huawei.com</a:t>
            </a:r>
          </a:p>
          <a:p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459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445</Words>
  <Application>Microsoft Office PowerPoint</Application>
  <PresentationFormat>Widescreen</PresentationFormat>
  <Paragraphs>107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Batang</vt:lpstr>
      <vt:lpstr>宋体</vt:lpstr>
      <vt:lpstr>Arial</vt:lpstr>
      <vt:lpstr>Calibri</vt:lpstr>
      <vt:lpstr>Calibri Light</vt:lpstr>
      <vt:lpstr>FrutigerNext LT Light</vt:lpstr>
      <vt:lpstr>Gill Sans</vt:lpstr>
      <vt:lpstr>Helvetica</vt:lpstr>
      <vt:lpstr>Lucida Calligraphy</vt:lpstr>
      <vt:lpstr>MV Boli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Samsung</dc:title>
  <dc:creator>Yastrebov Vladimir</dc:creator>
  <cp:lastModifiedBy>Yastrebov Vladimir</cp:lastModifiedBy>
  <cp:revision>42</cp:revision>
  <dcterms:created xsi:type="dcterms:W3CDTF">2018-06-08T13:21:09Z</dcterms:created>
  <dcterms:modified xsi:type="dcterms:W3CDTF">2018-06-14T08:55:08Z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(2)dcIl4EWz5gKSWRYj2+sRPA4l6+79U8MxKAZQp01UHT673gq1G5Ziawy7GGJCtN4HR9JU3b1+
JEbDzZEWxjRyLLtmq0yyvJHHWd0gjsje1+mqORKVvRNeDsMteYjGiMvgv/+Nz00eWDQZxvGl
9mlkPOuXsXIuOmt/mKPZQjbWDsj4Xl3uzx926hKnWSulFSe6VgNzqNb9WWWV5BzGiL7bDjia
JqqmTRaVX2CR5zxQar</vt:lpwstr>
  </property>
  <property fmtid="{D5CDD505-2E9C-101B-9397-08002B2CF9AE}" pid="3" name="_2015_ms_pID_7253431">
    <vt:lpwstr>JDIwE9TVKwu+LeJbsgoBLFZlTS6CXHaaFH6/fTbEeWMdjs5bGSi0wu
5SmLKZCax38zv+jSa2gBYty3taVkDkbC7XHhBH/fLxMy+8ywuUV16/87rIUhb+9UrWOXU1KS
xDVcI7yL1zcaO2a8n5lnl3EZyk1WufkuHBHbEShSvS4uenmU50MbZev/QXnT0DNfpwFLS/yt
zK9VjLr1OVtnt38g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1528966420</vt:lpwstr>
  </property>
</Properties>
</file>