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9" r:id="rId2"/>
    <p:sldId id="270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DA174-2793-4C3F-ACF5-D93E9E2BADB9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6EC84-FBE4-4DA2-A7B4-FA407DAD79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444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9278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4498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619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469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8609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631243" y="296466"/>
            <a:ext cx="1238129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 userDrawn="1"/>
        </p:nvSpPr>
        <p:spPr>
          <a:xfrm>
            <a:off x="113045" y="6507342"/>
            <a:ext cx="420881" cy="265649"/>
          </a:xfrm>
          <a:prstGeom prst="rect">
            <a:avLst/>
          </a:prstGeom>
          <a:noFill/>
        </p:spPr>
        <p:txBody>
          <a:bodyPr lIns="57337" tIns="28670" rIns="57337" bIns="2867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697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393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09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787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4849" algn="l" defTabSz="913938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1820" algn="l" defTabSz="913938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198789" algn="l" defTabSz="913938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5759" algn="l" defTabSz="913938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algn="ctr" defTabSz="342413" hangingPunct="0">
              <a:defRPr/>
            </a:pPr>
            <a:fld id="{56F2440A-EF1F-467A-B21C-7D57F5345B35}" type="slidenum">
              <a:rPr lang="zh-CN" altLang="en-US" sz="1350" smtClean="0">
                <a:solidFill>
                  <a:srgbClr val="000000"/>
                </a:solidFill>
                <a:latin typeface="Helvetica" panose="020B0604020202020204" pitchFamily="2" charset="0"/>
                <a:cs typeface="Arial" pitchFamily="34" charset="0"/>
                <a:sym typeface="Gill Sans" pitchFamily="-109" charset="0"/>
              </a:rPr>
              <a:pPr algn="ctr" defTabSz="342413" hangingPunct="0">
                <a:defRPr/>
              </a:pPr>
              <a:t>‹#›</a:t>
            </a:fld>
            <a:endParaRPr lang="zh-CN" altLang="en-US" sz="1350" dirty="0" smtClean="0">
              <a:solidFill>
                <a:srgbClr val="000000"/>
              </a:solidFill>
              <a:latin typeface="Helvetica" panose="020B0604020202020204" pitchFamily="2" charset="0"/>
              <a:cs typeface="Arial" pitchFamily="34" charset="0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8358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316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040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11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174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217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128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94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190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C948F-3438-4322-9935-2C3FC2CC9055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A48EE-A23E-484C-B223-B583E3C78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677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novaposhta.ua/ru/offic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47359" y="5925277"/>
            <a:ext cx="878339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54888" y="1422154"/>
            <a:ext cx="2341361" cy="129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组合 1"/>
          <p:cNvGrpSpPr/>
          <p:nvPr/>
        </p:nvGrpSpPr>
        <p:grpSpPr>
          <a:xfrm>
            <a:off x="4241760" y="1346928"/>
            <a:ext cx="1344149" cy="1344149"/>
            <a:chOff x="1475656" y="1851670"/>
            <a:chExt cx="1008112" cy="1008112"/>
          </a:xfrm>
        </p:grpSpPr>
        <p:pic>
          <p:nvPicPr>
            <p:cNvPr id="16" name="Picture 16" descr="“shop 素材”的图片搜索结果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656" y="1851670"/>
              <a:ext cx="1008112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8" descr="“nova poshta”的图片搜索结果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7432" y="2390647"/>
              <a:ext cx="332680" cy="332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8" name="直接箭头连接符 6"/>
          <p:cNvCxnSpPr/>
          <p:nvPr/>
        </p:nvCxnSpPr>
        <p:spPr>
          <a:xfrm>
            <a:off x="5711958" y="2019003"/>
            <a:ext cx="394292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9" name="Picture 24" descr="“nova poshta”的图片搜索结果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332" y="1316766"/>
            <a:ext cx="1011713" cy="80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椭圆 9"/>
          <p:cNvSpPr/>
          <p:nvPr/>
        </p:nvSpPr>
        <p:spPr>
          <a:xfrm>
            <a:off x="9244389" y="3160619"/>
            <a:ext cx="1257443" cy="1257443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Опция 1 обратно возврат на приемку</a:t>
            </a:r>
            <a:endParaRPr lang="en-US" sz="9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肘形连接符 11"/>
          <p:cNvCxnSpPr>
            <a:stCxn id="12" idx="2"/>
            <a:endCxn id="20" idx="6"/>
          </p:cNvCxnSpPr>
          <p:nvPr/>
        </p:nvCxnSpPr>
        <p:spPr>
          <a:xfrm rot="5400000">
            <a:off x="10126770" y="3090541"/>
            <a:ext cx="1073863" cy="323737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肘形连接符 16"/>
          <p:cNvCxnSpPr>
            <a:stCxn id="20" idx="2"/>
            <a:endCxn id="16" idx="2"/>
          </p:cNvCxnSpPr>
          <p:nvPr/>
        </p:nvCxnSpPr>
        <p:spPr>
          <a:xfrm rot="10800000">
            <a:off x="4913835" y="2691077"/>
            <a:ext cx="4330554" cy="1098264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肘形连接符 19"/>
          <p:cNvCxnSpPr/>
          <p:nvPr/>
        </p:nvCxnSpPr>
        <p:spPr>
          <a:xfrm rot="5400000" flipH="1">
            <a:off x="4873916" y="-889081"/>
            <a:ext cx="2043331" cy="9084151"/>
          </a:xfrm>
          <a:prstGeom prst="bentConnector4">
            <a:avLst>
              <a:gd name="adj1" fmla="val -14917"/>
              <a:gd name="adj2" fmla="val 62753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4" name="Picture 24" descr="“nova poshta”的图片搜索结果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862762" y="4515552"/>
            <a:ext cx="1010349" cy="8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组合 2"/>
          <p:cNvGrpSpPr/>
          <p:nvPr/>
        </p:nvGrpSpPr>
        <p:grpSpPr>
          <a:xfrm>
            <a:off x="3508585" y="2472219"/>
            <a:ext cx="907931" cy="907931"/>
            <a:chOff x="1788458" y="3999252"/>
            <a:chExt cx="1026313" cy="1026313"/>
          </a:xfrm>
        </p:grpSpPr>
        <p:pic>
          <p:nvPicPr>
            <p:cNvPr id="26" name="Picture 4" descr="“nova poshta”的图片搜索结果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8458" y="3999252"/>
              <a:ext cx="1026313" cy="10263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54120" y="4601396"/>
              <a:ext cx="281931" cy="268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28" name="直接箭头连接符 29"/>
          <p:cNvCxnSpPr/>
          <p:nvPr/>
        </p:nvCxnSpPr>
        <p:spPr>
          <a:xfrm>
            <a:off x="1353506" y="2509137"/>
            <a:ext cx="288825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9" name="Picture 34" descr="相关图片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80" y="1551106"/>
            <a:ext cx="909853" cy="90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组合 20"/>
          <p:cNvGrpSpPr/>
          <p:nvPr/>
        </p:nvGrpSpPr>
        <p:grpSpPr>
          <a:xfrm>
            <a:off x="11134351" y="2030193"/>
            <a:ext cx="344966" cy="520302"/>
            <a:chOff x="1835696" y="4612413"/>
            <a:chExt cx="258724" cy="390227"/>
          </a:xfrm>
        </p:grpSpPr>
        <p:pic>
          <p:nvPicPr>
            <p:cNvPr id="31" name="Picture 26" descr="“phone 素材”的图片搜索结果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88" r="12818"/>
            <a:stretch/>
          </p:blipFill>
          <p:spPr bwMode="auto">
            <a:xfrm>
              <a:off x="1853703" y="4612413"/>
              <a:ext cx="238012" cy="3902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文本框 25"/>
            <p:cNvSpPr txBox="1"/>
            <p:nvPr/>
          </p:nvSpPr>
          <p:spPr>
            <a:xfrm>
              <a:off x="1835696" y="4659982"/>
              <a:ext cx="258724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67" b="1" dirty="0"/>
                <a:t>G</a:t>
              </a:r>
            </a:p>
          </p:txBody>
        </p:sp>
      </p:grpSp>
      <p:pic>
        <p:nvPicPr>
          <p:cNvPr id="33" name="Picture 34" descr="相关图片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59" y="1539847"/>
            <a:ext cx="909853" cy="90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直接箭头连接符 8"/>
          <p:cNvCxnSpPr/>
          <p:nvPr/>
        </p:nvCxnSpPr>
        <p:spPr>
          <a:xfrm flipH="1">
            <a:off x="1316894" y="2460959"/>
            <a:ext cx="294411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35" name="组合 47"/>
          <p:cNvGrpSpPr/>
          <p:nvPr/>
        </p:nvGrpSpPr>
        <p:grpSpPr>
          <a:xfrm>
            <a:off x="11276723" y="2036430"/>
            <a:ext cx="344966" cy="520302"/>
            <a:chOff x="1835696" y="4612413"/>
            <a:chExt cx="258724" cy="390227"/>
          </a:xfrm>
        </p:grpSpPr>
        <p:pic>
          <p:nvPicPr>
            <p:cNvPr id="36" name="Picture 26" descr="“phone 素材”的图片搜索结果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88" r="12818"/>
            <a:stretch/>
          </p:blipFill>
          <p:spPr bwMode="auto">
            <a:xfrm>
              <a:off x="1853703" y="4612413"/>
              <a:ext cx="238012" cy="3902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文本框 49"/>
            <p:cNvSpPr txBox="1"/>
            <p:nvPr/>
          </p:nvSpPr>
          <p:spPr>
            <a:xfrm>
              <a:off x="1835696" y="4659982"/>
              <a:ext cx="258724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67" b="1" dirty="0"/>
                <a:t>G</a:t>
              </a:r>
            </a:p>
          </p:txBody>
        </p:sp>
      </p:grpSp>
      <p:pic>
        <p:nvPicPr>
          <p:cNvPr id="38" name="Picture 24" descr="“nova poshta”的图片搜索结果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434600" y="3562612"/>
            <a:ext cx="1010349" cy="8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椭圆 53"/>
          <p:cNvSpPr/>
          <p:nvPr/>
        </p:nvSpPr>
        <p:spPr>
          <a:xfrm>
            <a:off x="9875721" y="4386689"/>
            <a:ext cx="1257443" cy="1257443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Опция 2</a:t>
            </a:r>
          </a:p>
          <a:p>
            <a:pPr algn="ctr"/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Обратно к клиенту домой</a:t>
            </a:r>
            <a:endParaRPr lang="en-US" sz="9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肘形连接符 56"/>
          <p:cNvCxnSpPr>
            <a:endCxn id="39" idx="6"/>
          </p:cNvCxnSpPr>
          <p:nvPr/>
        </p:nvCxnSpPr>
        <p:spPr>
          <a:xfrm rot="5400000">
            <a:off x="10454713" y="4121709"/>
            <a:ext cx="1572152" cy="215251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41" name="组合 35"/>
          <p:cNvGrpSpPr/>
          <p:nvPr/>
        </p:nvGrpSpPr>
        <p:grpSpPr>
          <a:xfrm>
            <a:off x="217377" y="5404975"/>
            <a:ext cx="800094" cy="601282"/>
            <a:chOff x="1083227" y="1332212"/>
            <a:chExt cx="322803" cy="390227"/>
          </a:xfrm>
        </p:grpSpPr>
        <p:pic>
          <p:nvPicPr>
            <p:cNvPr id="42" name="Picture 26" descr="“phone 素材”的图片搜索结果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88" r="12818"/>
            <a:stretch/>
          </p:blipFill>
          <p:spPr bwMode="auto">
            <a:xfrm>
              <a:off x="1083227" y="1332212"/>
              <a:ext cx="238012" cy="3902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文本框 37"/>
            <p:cNvSpPr txBox="1"/>
            <p:nvPr/>
          </p:nvSpPr>
          <p:spPr>
            <a:xfrm>
              <a:off x="1105225" y="1401231"/>
              <a:ext cx="300805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67" b="1" dirty="0"/>
                <a:t>W</a:t>
              </a:r>
            </a:p>
          </p:txBody>
        </p:sp>
      </p:grpSp>
      <p:grpSp>
        <p:nvGrpSpPr>
          <p:cNvPr id="44" name="组合 38"/>
          <p:cNvGrpSpPr/>
          <p:nvPr/>
        </p:nvGrpSpPr>
        <p:grpSpPr>
          <a:xfrm>
            <a:off x="209323" y="6083478"/>
            <a:ext cx="807309" cy="520302"/>
            <a:chOff x="1851216" y="4612413"/>
            <a:chExt cx="346667" cy="390227"/>
          </a:xfrm>
        </p:grpSpPr>
        <p:pic>
          <p:nvPicPr>
            <p:cNvPr id="45" name="Picture 26" descr="“phone 素材”的图片搜索结果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88" r="12818"/>
            <a:stretch/>
          </p:blipFill>
          <p:spPr bwMode="auto">
            <a:xfrm>
              <a:off x="1853703" y="4612413"/>
              <a:ext cx="238012" cy="3902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文本框 40"/>
            <p:cNvSpPr txBox="1"/>
            <p:nvPr/>
          </p:nvSpPr>
          <p:spPr>
            <a:xfrm>
              <a:off x="1851216" y="4668245"/>
              <a:ext cx="346667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67" b="1" dirty="0" smtClean="0"/>
                <a:t>OW</a:t>
              </a:r>
              <a:endParaRPr lang="en-US" sz="1867" b="1" dirty="0"/>
            </a:p>
          </p:txBody>
        </p:sp>
      </p:grpSp>
      <p:sp>
        <p:nvSpPr>
          <p:cNvPr id="47" name="文本框 7"/>
          <p:cNvSpPr txBox="1"/>
          <p:nvPr/>
        </p:nvSpPr>
        <p:spPr>
          <a:xfrm>
            <a:off x="915219" y="5418905"/>
            <a:ext cx="3079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- </a:t>
            </a:r>
            <a:r>
              <a:rPr lang="ru-RU" altLang="zh-CN" sz="2400" dirty="0" smtClean="0"/>
              <a:t>Гарантийная техника</a:t>
            </a:r>
            <a:endParaRPr lang="en-US" sz="2400" dirty="0"/>
          </a:p>
        </p:txBody>
      </p:sp>
      <p:sp>
        <p:nvSpPr>
          <p:cNvPr id="48" name="文本框 42"/>
          <p:cNvSpPr txBox="1"/>
          <p:nvPr/>
        </p:nvSpPr>
        <p:spPr>
          <a:xfrm>
            <a:off x="939229" y="6111342"/>
            <a:ext cx="3488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- </a:t>
            </a:r>
            <a:r>
              <a:rPr lang="ru-RU" altLang="zh-CN" sz="2400" dirty="0" smtClean="0"/>
              <a:t>Не гарантийная</a:t>
            </a:r>
            <a:r>
              <a:rPr lang="en-US" altLang="zh-CN" sz="2400" dirty="0" smtClean="0"/>
              <a:t> </a:t>
            </a:r>
            <a:r>
              <a:rPr lang="ru-RU" altLang="zh-CN" sz="2400" dirty="0" smtClean="0"/>
              <a:t>техника</a:t>
            </a:r>
            <a:endParaRPr lang="en-US" sz="2400" dirty="0"/>
          </a:p>
        </p:txBody>
      </p:sp>
      <p:sp>
        <p:nvSpPr>
          <p:cNvPr id="49" name="文本框 10"/>
          <p:cNvSpPr txBox="1"/>
          <p:nvPr/>
        </p:nvSpPr>
        <p:spPr>
          <a:xfrm>
            <a:off x="4918963" y="3671391"/>
            <a:ext cx="33003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Lucida Calligraphy" panose="03010101010101010101" pitchFamily="66" charset="0"/>
                <a:ea typeface="Batang" panose="02030600000101010101" pitchFamily="18" charset="-127"/>
                <a:cs typeface="MV Boli" panose="02000500030200090000" pitchFamily="2" charset="0"/>
              </a:rPr>
              <a:t>После окончание ремонта</a:t>
            </a:r>
            <a:endParaRPr lang="en-US" altLang="zh-CN" sz="2800" b="1" dirty="0">
              <a:solidFill>
                <a:srgbClr val="7030A0"/>
              </a:solidFill>
              <a:latin typeface="Lucida Calligraphy" panose="03010101010101010101" pitchFamily="66" charset="0"/>
              <a:ea typeface="Batang" panose="02030600000101010101" pitchFamily="18" charset="-127"/>
              <a:cs typeface="MV Boli" panose="02000500030200090000" pitchFamily="2" charset="0"/>
            </a:endParaRPr>
          </a:p>
          <a:p>
            <a:endParaRPr lang="en-US" sz="2800" b="1" dirty="0">
              <a:solidFill>
                <a:srgbClr val="7030A0"/>
              </a:solidFill>
              <a:latin typeface="Lucida Calligraphy" panose="03010101010101010101" pitchFamily="66" charset="0"/>
              <a:ea typeface="Batang" panose="02030600000101010101" pitchFamily="18" charset="-127"/>
              <a:cs typeface="MV Boli" panose="02000500030200090000" pitchFamily="2" charset="0"/>
            </a:endParaRPr>
          </a:p>
        </p:txBody>
      </p:sp>
      <p:sp>
        <p:nvSpPr>
          <p:cNvPr id="50" name="标题 4"/>
          <p:cNvSpPr txBox="1">
            <a:spLocks/>
          </p:cNvSpPr>
          <p:nvPr/>
        </p:nvSpPr>
        <p:spPr>
          <a:xfrm>
            <a:off x="172749" y="236744"/>
            <a:ext cx="10739580" cy="584063"/>
          </a:xfrm>
          <a:prstGeom prst="rect">
            <a:avLst/>
          </a:prstGeom>
        </p:spPr>
        <p:txBody>
          <a:bodyPr/>
          <a:lstStyle>
            <a:lvl1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+mj-lt"/>
                <a:ea typeface="+mj-ea"/>
                <a:cs typeface="+mj-cs"/>
                <a:sym typeface="Gill Sans" pitchFamily="-109" charset="0"/>
              </a:defRPr>
            </a:lvl1pPr>
            <a:lvl2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2pPr>
            <a:lvl3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3pPr>
            <a:lvl4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4pPr>
            <a:lvl5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5pPr>
            <a:lvl6pPr marL="342854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6pPr>
            <a:lvl7pPr marL="685709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7pPr>
            <a:lvl8pPr marL="1028563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8pPr>
            <a:lvl9pPr marL="1371417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9pPr>
          </a:lstStyle>
          <a:p>
            <a:r>
              <a:rPr lang="ru-RU" sz="2800" dirty="0"/>
              <a:t>Схема отправки в ремонт через Новую почту для клиентов</a:t>
            </a:r>
            <a:endParaRPr lang="zh-CN" altLang="en-US" sz="2800" kern="1000" cap="all" spc="733" dirty="0">
              <a:solidFill>
                <a:prstClr val="black"/>
              </a:solidFill>
              <a:latin typeface="FrutigerNext LT Light" panose="020B0403040504020204" pitchFamily="34" charset="0"/>
              <a:ea typeface="+mn-ea"/>
              <a:cs typeface="+mn-c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574748" y="1193373"/>
            <a:ext cx="3079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</a:t>
            </a:r>
            <a:r>
              <a:rPr lang="ru-RU" dirty="0" smtClean="0"/>
              <a:t>ехника напрямую  попадает в эксклюзивный сервис</a:t>
            </a:r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2171391" y="1567838"/>
            <a:ext cx="2096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Клиент сдает  технику на отделении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04083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35802E-6 L 0.275 0.00092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50" y="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6.17284E-7 L -0.01892 0.10432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5" y="5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92 0.10432 L -0.01892 0.14846 C -0.01892 0.16821 -0.06701 0.1929 -0.10607 0.1929 L -0.19323 0.1929 " pathEditMode="relative" rAng="0" ptsTypes="AAAA">
                                      <p:cBhvr>
                                        <p:cTn id="6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15" y="44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93827E-6 L -0.13663 4.93827E-6 C -0.19792 4.93827E-6 -0.27275 -0.04723 -0.27275 -0.08457 L -0.27275 -0.16821 " pathEditMode="relative" rAng="0" ptsTypes="AAAA">
                                      <p:cBhvr>
                                        <p:cTn id="7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46" y="-8426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323 0.1929 L -0.33142 0.1929 C -0.3934 0.1929 -0.46944 0.14506 -0.46944 0.10679 L -0.46944 0.02068 " pathEditMode="relative" rAng="0" ptsTypes="AAAA">
                                      <p:cBhvr>
                                        <p:cTn id="7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19" y="-8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6944 0.02068 L -0.54843 -0.03703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11" y="-29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9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879 0.00185 L -3.33333E-6 4.5679E-6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74" y="309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4843 -0.03704 L -0.79844 -0.03703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35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45679E-6 L 5.55556E-7 0.16172 C 5.55556E-7 0.23395 -0.04757 0.32345 -0.08611 0.32345 L -0.17222 0.32345 " pathEditMode="relative" rAng="0" ptsTypes="AAAA">
                                      <p:cBhvr>
                                        <p:cTn id="14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11" y="16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83951E-6 L -0.17101 2.83951E-6 C -0.24775 2.83951E-6 -0.34046 -0.07994 -0.34046 -0.14383 L -0.34046 -0.28056 " pathEditMode="relative" rAng="0" ptsTypes="AAAA">
                                      <p:cBhvr>
                                        <p:cTn id="14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31" y="-14043"/>
                                    </p:animMotion>
                                  </p:childTnLst>
                                </p:cTn>
                              </p:par>
                              <p:par>
                                <p:cTn id="150" presetID="4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222 0.32345 L -0.34375 0.32345 C -0.42066 0.32345 -0.5151 0.24135 -0.5151 0.175 L -0.5151 0.02716 " pathEditMode="relative" rAng="0" ptsTypes="AAAA">
                                      <p:cBhvr>
                                        <p:cTn id="15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53" y="-148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151 0.02716 L -0.58993 0.10339 " pathEditMode="relative" rAng="0" ptsTypes="AA">
                                      <p:cBhvr>
                                        <p:cTn id="16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0" y="3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3.20988E-6 L -0.14792 -0.1321 " pathEditMode="relative" rAng="0" ptsTypes="AA">
                                      <p:cBhvr>
                                        <p:cTn id="16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96" y="-6605"/>
                                    </p:animMotion>
                                  </p:childTnLst>
                                </p:cTn>
                              </p:par>
                              <p:par>
                                <p:cTn id="17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8993 0.10339 L -0.73767 -0.04044 " pathEditMode="relative" rAng="0" ptsTypes="AA">
                                      <p:cBhvr>
                                        <p:cTn id="17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96" y="-71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3767 -0.04044 L -0.81024 -0.03797 " pathEditMode="relative" rAng="0" ptsTypes="AA">
                                      <p:cBhvr>
                                        <p:cTn id="17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96" y="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39" grpId="0" animBg="1"/>
      <p:bldP spid="39" grpId="1" animBg="1"/>
      <p:bldP spid="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47359" y="5925277"/>
            <a:ext cx="878339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35873" y="20677"/>
            <a:ext cx="11608107" cy="45304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+mj-lt"/>
                <a:ea typeface="+mj-ea"/>
                <a:cs typeface="+mj-cs"/>
                <a:sym typeface="Gill Sans" pitchFamily="-109" charset="0"/>
              </a:defRPr>
            </a:lvl1pPr>
            <a:lvl2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2pPr>
            <a:lvl3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3pPr>
            <a:lvl4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4pPr>
            <a:lvl5pPr algn="ctr" defTabSz="409520" rtl="0" eaLnBrk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FrutigerNext LT Medium" pitchFamily="34" charset="0"/>
                <a:ea typeface="华文细黑" pitchFamily="2" charset="-122"/>
                <a:cs typeface="Gill Sans" charset="0"/>
                <a:sym typeface="Gill Sans" pitchFamily="-109" charset="0"/>
              </a:defRPr>
            </a:lvl5pPr>
            <a:lvl6pPr marL="342854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6pPr>
            <a:lvl7pPr marL="685709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7pPr>
            <a:lvl8pPr marL="1028563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8pPr>
            <a:lvl9pPr marL="1371417" algn="ctr" defTabSz="409520" rtl="0" fontAlgn="base" hangingPunct="0">
              <a:spcBef>
                <a:spcPct val="0"/>
              </a:spcBef>
              <a:spcAft>
                <a:spcPct val="0"/>
              </a:spcAft>
              <a:defRPr sz="5999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9pPr>
          </a:lstStyle>
          <a:p>
            <a:r>
              <a:rPr lang="ru-RU" sz="2800" dirty="0"/>
              <a:t>Схема отправки в ремонт через Новую почту для клиентов</a:t>
            </a:r>
            <a:endParaRPr lang="zh-CN" altLang="en-US" sz="2800" kern="1000" cap="all" spc="733" dirty="0">
              <a:solidFill>
                <a:prstClr val="black"/>
              </a:solidFill>
              <a:latin typeface="FrutigerNext LT Light" panose="020B0403040504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7645" y="598882"/>
            <a:ext cx="1088248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Весь процесс следующий:</a:t>
            </a:r>
          </a:p>
          <a:p>
            <a:r>
              <a:rPr lang="ru-RU" sz="1200" b="1" dirty="0" smtClean="0"/>
              <a:t>1.</a:t>
            </a:r>
            <a:r>
              <a:rPr lang="ru-RU" sz="1200" dirty="0" smtClean="0"/>
              <a:t> Клиент приходит в любое из удобных отделений Новой Почты </a:t>
            </a:r>
          </a:p>
          <a:p>
            <a:r>
              <a:rPr lang="ru-RU" sz="1200" dirty="0" smtClean="0"/>
              <a:t>(перечень: </a:t>
            </a:r>
            <a:r>
              <a:rPr lang="ru-RU" sz="1200" dirty="0" smtClean="0">
                <a:hlinkClick r:id="rId4"/>
              </a:rPr>
              <a:t>https://novaposhta.ua/ru/office</a:t>
            </a:r>
            <a:r>
              <a:rPr lang="ru-RU" sz="1200" dirty="0" smtClean="0"/>
              <a:t> ) вместе с техникой, заполненным гарантийным талоном.</a:t>
            </a:r>
          </a:p>
          <a:p>
            <a:r>
              <a:rPr lang="ru-RU" sz="1200" b="1" dirty="0" smtClean="0"/>
              <a:t>2.</a:t>
            </a:r>
            <a:r>
              <a:rPr lang="ru-RU" sz="1200" dirty="0" smtClean="0"/>
              <a:t> На отделении передает свою технику для отправки при этом ему нужно указать </a:t>
            </a:r>
          </a:p>
          <a:p>
            <a:r>
              <a:rPr lang="ru-RU" sz="1200" b="1" dirty="0" smtClean="0"/>
              <a:t>Данные получателя:</a:t>
            </a:r>
          </a:p>
          <a:p>
            <a:r>
              <a:rPr lang="ru-RU" sz="1200" b="1" dirty="0" smtClean="0"/>
              <a:t>КОД в 1С: 102-16368129</a:t>
            </a:r>
          </a:p>
          <a:p>
            <a:r>
              <a:rPr lang="ru-RU" sz="1200" dirty="0" smtClean="0"/>
              <a:t>Киев, </a:t>
            </a:r>
            <a:r>
              <a:rPr lang="ru-RU" sz="1200" dirty="0" err="1" smtClean="0"/>
              <a:t>Русановская</a:t>
            </a:r>
            <a:r>
              <a:rPr lang="ru-RU" sz="1200" dirty="0" smtClean="0"/>
              <a:t> Набережная, 8 Сервисный Центр </a:t>
            </a:r>
            <a:r>
              <a:rPr lang="ru-RU" sz="1200" dirty="0" err="1" smtClean="0"/>
              <a:t>Хуавей</a:t>
            </a:r>
            <a:r>
              <a:rPr lang="ru-RU" sz="1200" dirty="0" smtClean="0"/>
              <a:t>, </a:t>
            </a:r>
          </a:p>
          <a:p>
            <a:r>
              <a:rPr lang="ru-RU" sz="1200" dirty="0" smtClean="0"/>
              <a:t>Получатель: Елена </a:t>
            </a:r>
            <a:r>
              <a:rPr lang="ru-RU" sz="1200" dirty="0" err="1" smtClean="0"/>
              <a:t>Корчевая</a:t>
            </a:r>
            <a:r>
              <a:rPr lang="ru-RU" sz="1200" dirty="0" smtClean="0"/>
              <a:t> </a:t>
            </a:r>
          </a:p>
          <a:p>
            <a:r>
              <a:rPr lang="ru-RU" sz="1200" dirty="0" err="1" smtClean="0"/>
              <a:t>Кт</a:t>
            </a:r>
            <a:r>
              <a:rPr lang="ru-RU" sz="1200" dirty="0" smtClean="0"/>
              <a:t>.: 095 462 86 92 </a:t>
            </a:r>
          </a:p>
          <a:p>
            <a:r>
              <a:rPr lang="ru-RU" sz="1200" dirty="0" smtClean="0"/>
              <a:t>Отправка за счет </a:t>
            </a:r>
            <a:r>
              <a:rPr lang="ru-RU" sz="1200" dirty="0" err="1" smtClean="0"/>
              <a:t>Хуавей</a:t>
            </a:r>
            <a:r>
              <a:rPr lang="ru-RU" sz="1200" dirty="0" smtClean="0"/>
              <a:t> Украина по безналу</a:t>
            </a:r>
          </a:p>
          <a:p>
            <a:r>
              <a:rPr lang="ru-RU" sz="1200" dirty="0" smtClean="0"/>
              <a:t>Сумма Страховки : 299 грн.</a:t>
            </a:r>
          </a:p>
          <a:p>
            <a:r>
              <a:rPr lang="ru-RU" sz="1200" b="1" dirty="0" smtClean="0"/>
              <a:t>Данные отправителя: </a:t>
            </a:r>
          </a:p>
          <a:p>
            <a:r>
              <a:rPr lang="ru-RU" sz="1200" dirty="0" smtClean="0"/>
              <a:t>Свое Имя, Фамилию;</a:t>
            </a:r>
          </a:p>
          <a:p>
            <a:r>
              <a:rPr lang="ru-RU" sz="1200" dirty="0" smtClean="0"/>
              <a:t>Адрес проживания фактический;  - Так как отправка с отделения, то будет указан номер отделения, как адрес отправки. Информацию о домашнем адресе можно внести в поле комментарии,  чтобы сотрудники «АСЦ» видели куда нужно отправлять технику после ремонта. </a:t>
            </a:r>
          </a:p>
          <a:p>
            <a:r>
              <a:rPr lang="ru-RU" sz="1200" b="1" dirty="0" smtClean="0"/>
              <a:t>Важно! Клиент указывает куда вернуть аппарат сразу при отправке две опции 1 на отделение или 2 домой.</a:t>
            </a:r>
          </a:p>
          <a:p>
            <a:r>
              <a:rPr lang="ru-RU" sz="1200" dirty="0" smtClean="0"/>
              <a:t>Контактный номер телефона.</a:t>
            </a:r>
          </a:p>
          <a:p>
            <a:r>
              <a:rPr lang="ru-RU" sz="1200" b="1" dirty="0" smtClean="0"/>
              <a:t>3.</a:t>
            </a:r>
            <a:r>
              <a:rPr lang="ru-RU" sz="1200" dirty="0" smtClean="0"/>
              <a:t>В месте с телефоном и талоном клиенту нужно вложить лист с описанием неисправности техники (что не работает со слов клиента)</a:t>
            </a:r>
          </a:p>
          <a:p>
            <a:r>
              <a:rPr lang="ru-RU" sz="1200" b="1" dirty="0" smtClean="0"/>
              <a:t>Внимание! Для проверки клиенту статуса ремонта или данных о получении техники сервисным центром, клиенту нужно знать №</a:t>
            </a:r>
            <a:r>
              <a:rPr lang="ru-RU" sz="1200" b="1" smtClean="0"/>
              <a:t>ТТН </a:t>
            </a:r>
            <a:r>
              <a:rPr lang="ru-RU" sz="1200" b="1" smtClean="0"/>
              <a:t>отправки. </a:t>
            </a:r>
            <a:endParaRPr lang="ru-RU" sz="1200" b="1" dirty="0" smtClean="0"/>
          </a:p>
          <a:p>
            <a:r>
              <a:rPr lang="ru-RU" sz="1200" b="1" dirty="0" smtClean="0"/>
              <a:t>4.</a:t>
            </a:r>
            <a:r>
              <a:rPr lang="ru-RU" sz="1200" dirty="0" smtClean="0"/>
              <a:t> Технику отправляют на ремонт в сервисный центр, ремонтируют. </a:t>
            </a:r>
          </a:p>
          <a:p>
            <a:r>
              <a:rPr lang="ru-RU" sz="1200" dirty="0" smtClean="0"/>
              <a:t>После ремонта клиенту сообщают о готовности и у клиента есть 2 опции:</a:t>
            </a:r>
          </a:p>
          <a:p>
            <a:r>
              <a:rPr lang="ru-RU" sz="1200" dirty="0" smtClean="0"/>
              <a:t>	опция 1: Клиенту отправляют телефон на пункт приема, куда клиент его сдавал.</a:t>
            </a:r>
          </a:p>
          <a:p>
            <a:r>
              <a:rPr lang="ru-RU" sz="1200" dirty="0" smtClean="0"/>
              <a:t>	опция 2: Клиенту доставляют курьером телефон домой, (для этого при отправке он указал свой адрес проживания)</a:t>
            </a:r>
          </a:p>
          <a:p>
            <a:r>
              <a:rPr lang="ru-RU" sz="1200" b="1" dirty="0" smtClean="0"/>
              <a:t>5.</a:t>
            </a:r>
            <a:r>
              <a:rPr lang="ru-RU" sz="1200" dirty="0" smtClean="0"/>
              <a:t> В случае возникновения вопросов обращаться на горячую линию:</a:t>
            </a:r>
          </a:p>
          <a:p>
            <a:r>
              <a:rPr lang="en-US" sz="1200" dirty="0"/>
              <a:t>044 359 02 </a:t>
            </a:r>
            <a:r>
              <a:rPr lang="en-US" sz="1200" dirty="0" smtClean="0"/>
              <a:t>83</a:t>
            </a:r>
            <a:r>
              <a:rPr lang="ru-RU" sz="1200" dirty="0" smtClean="0"/>
              <a:t> – для уточнения статусов ремонта, отправки.</a:t>
            </a:r>
            <a:endParaRPr lang="ru-RU" sz="1200" dirty="0"/>
          </a:p>
          <a:p>
            <a:r>
              <a:rPr lang="en-US" sz="1200" dirty="0"/>
              <a:t>0 800 50 88 </a:t>
            </a:r>
            <a:r>
              <a:rPr lang="en-US" sz="1200" dirty="0" smtClean="0"/>
              <a:t>33</a:t>
            </a:r>
            <a:r>
              <a:rPr lang="ru-RU" sz="1200" dirty="0" smtClean="0"/>
              <a:t> – общая информационная линия.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77165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124</Words>
  <Application>Microsoft Office PowerPoint</Application>
  <PresentationFormat>Widescreen</PresentationFormat>
  <Paragraphs>39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3" baseType="lpstr">
      <vt:lpstr>Batang</vt:lpstr>
      <vt:lpstr>宋体</vt:lpstr>
      <vt:lpstr>Arial</vt:lpstr>
      <vt:lpstr>Calibri</vt:lpstr>
      <vt:lpstr>Calibri Light</vt:lpstr>
      <vt:lpstr>FrutigerNext LT Light</vt:lpstr>
      <vt:lpstr>Gill Sans</vt:lpstr>
      <vt:lpstr>Helvetica</vt:lpstr>
      <vt:lpstr>Lucida Calligraphy</vt:lpstr>
      <vt:lpstr>MV Boli</vt:lpstr>
      <vt:lpstr>Office Theme</vt:lpstr>
      <vt:lpstr>PowerPoint Presentation</vt:lpstr>
      <vt:lpstr>PowerPoint Presentation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Samsung</dc:title>
  <dc:creator>Yastrebov Vladimir</dc:creator>
  <cp:lastModifiedBy>Yastrebov Vladimir</cp:lastModifiedBy>
  <cp:revision>42</cp:revision>
  <dcterms:created xsi:type="dcterms:W3CDTF">2018-06-08T13:21:09Z</dcterms:created>
  <dcterms:modified xsi:type="dcterms:W3CDTF">2018-06-14T09:47:48Z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(2)dcIl4EWz5gKSWRYj2+sRPA4l6+79U8MxKAZQp01UHT673gq1G5Ziawy7GGJCtN4HR9JU3b1+
JEbDzZEWxjRyLLtmq0yyvJHHWd0gjsje1+mqORKVvRNeDsMteYjGiMvgv/+Nz00eWDQZxvGl
9mlkPOuXsXIuOmt/mKPZQjbWDsj4Xl3uzx926hKnWSulFSe6VgNzqNb9WWWV5BzGiL7bDjia
JqqmTRaVX2CR5zxQar</vt:lpwstr>
  </property>
  <property fmtid="{D5CDD505-2E9C-101B-9397-08002B2CF9AE}" pid="3" name="_2015_ms_pID_7253431">
    <vt:lpwstr>JDIwE9TVKwu+LeJbsgoBLFZlTS6CXHaaFH6/fTbEeWMdjs5bGSi0wu
5SmLKZCax38zv+jSa2gBYty3taVkDkbC7XHhBH/fLxMy+8ywuUV16/87rIUhb+9UrWOXU1KS
xDVcI7yL1zcaO2a8n5lnl3EZyk1WufkuHBHbEShSvS4uenmU50MbZev/QXnT0DNfpwFLS/yt
zK9VjLr1OVtnt38g</vt:lpwstr>
  </property>
  <property fmtid="{D5CDD505-2E9C-101B-9397-08002B2CF9AE}" pid="4" name="_readonly">
    <vt:lpwstr/>
  </property>
  <property fmtid="{D5CDD505-2E9C-101B-9397-08002B2CF9AE}" pid="5" name="_change">
    <vt:lpwstr/>
  </property>
  <property fmtid="{D5CDD505-2E9C-101B-9397-08002B2CF9AE}" pid="6" name="_full-control">
    <vt:lpwstr/>
  </property>
  <property fmtid="{D5CDD505-2E9C-101B-9397-08002B2CF9AE}" pid="7" name="sflag">
    <vt:lpwstr>1528969565</vt:lpwstr>
  </property>
</Properties>
</file>